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7"/>
  </p:notesMasterIdLst>
  <p:sldIdLst>
    <p:sldId id="256" r:id="rId3"/>
    <p:sldId id="297" r:id="rId4"/>
    <p:sldId id="294" r:id="rId5"/>
    <p:sldId id="271" r:id="rId6"/>
    <p:sldId id="303" r:id="rId7"/>
    <p:sldId id="304" r:id="rId8"/>
    <p:sldId id="318" r:id="rId9"/>
    <p:sldId id="317" r:id="rId10"/>
    <p:sldId id="302" r:id="rId11"/>
    <p:sldId id="322" r:id="rId12"/>
    <p:sldId id="319" r:id="rId13"/>
    <p:sldId id="316" r:id="rId14"/>
    <p:sldId id="324" r:id="rId15"/>
    <p:sldId id="300" r:id="rId16"/>
    <p:sldId id="306" r:id="rId17"/>
    <p:sldId id="307" r:id="rId18"/>
    <p:sldId id="309" r:id="rId19"/>
    <p:sldId id="308" r:id="rId20"/>
    <p:sldId id="310" r:id="rId21"/>
    <p:sldId id="312" r:id="rId22"/>
    <p:sldId id="326" r:id="rId23"/>
    <p:sldId id="311" r:id="rId24"/>
    <p:sldId id="328" r:id="rId25"/>
    <p:sldId id="327"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C1116E-D072-31BC-61FF-6F8AFFA79932}" name="Laura Stetson" initials="LS" userId="S::lstetson@migcom.com::fa2f74a0-5fa2-4199-a25d-855c5b3a2a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2"/>
    <a:srgbClr val="A4BBFA"/>
    <a:srgbClr val="8CA8F8"/>
    <a:srgbClr val="FFFFFF"/>
    <a:srgbClr val="433398"/>
    <a:srgbClr val="F4F6A2"/>
    <a:srgbClr val="6491BB"/>
    <a:srgbClr val="015492"/>
    <a:srgbClr val="3D2E8A"/>
    <a:srgbClr val="7D47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2256" autoAdjust="0"/>
  </p:normalViewPr>
  <p:slideViewPr>
    <p:cSldViewPr snapToGrid="0">
      <p:cViewPr varScale="1">
        <p:scale>
          <a:sx n="94" d="100"/>
          <a:sy n="94" d="100"/>
        </p:scale>
        <p:origin x="1056" y="7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0F7E6E0-EB93-4C66-9461-24DAAA564206}" type="datetimeFigureOut">
              <a:rPr lang="en-US" smtClean="0"/>
              <a:t>10/10/2024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49DA0B0-945D-441D-940B-ABD76E75ACA0}" type="slidenum">
              <a:rPr lang="en-US" smtClean="0"/>
              <a:t>‹#›</a:t>
            </a:fld>
            <a:endParaRPr lang="en-US"/>
          </a:p>
        </p:txBody>
      </p:sp>
    </p:spTree>
    <p:extLst>
      <p:ext uri="{BB962C8B-B14F-4D97-AF65-F5344CB8AC3E}">
        <p14:creationId xmlns:p14="http://schemas.microsoft.com/office/powerpoint/2010/main" val="4081638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Chair Keldorf, fellow Commissioners and members of the public.  Thank you for your time and for participating in this 2nd annual housing community meeting.  </a:t>
            </a:r>
          </a:p>
          <a:p>
            <a:endParaRPr lang="en-US" dirty="0"/>
          </a:p>
          <a:p>
            <a:r>
              <a:rPr lang="en-US" dirty="0"/>
              <a:t>As you may know, in 2022, the City Council adopted the current Housing Element, which is the City’s 8-year plan for addressing its housing needs.  One of the major Housing Element goals is to communicate with residents about this plan, report on our progress, and receive input on how well we are doing and what we should be focusing on.  This meeting is part of our ongoing outreach program, which I will touch on a little later in the presentation. But first I would like to cover some housing element basics … </a:t>
            </a:r>
          </a:p>
        </p:txBody>
      </p:sp>
      <p:sp>
        <p:nvSpPr>
          <p:cNvPr id="4" name="Slide Number Placeholder 3"/>
          <p:cNvSpPr>
            <a:spLocks noGrp="1"/>
          </p:cNvSpPr>
          <p:nvPr>
            <p:ph type="sldNum" sz="quarter" idx="10"/>
          </p:nvPr>
        </p:nvSpPr>
        <p:spPr/>
        <p:txBody>
          <a:bodyPr/>
          <a:lstStyle/>
          <a:p>
            <a:fld id="{349DA0B0-945D-441D-940B-ABD76E75ACA0}" type="slidenum">
              <a:rPr lang="en-US" smtClean="0"/>
              <a:t>1</a:t>
            </a:fld>
            <a:endParaRPr lang="en-US"/>
          </a:p>
        </p:txBody>
      </p:sp>
    </p:spTree>
    <p:extLst>
      <p:ext uri="{BB962C8B-B14F-4D97-AF65-F5344CB8AC3E}">
        <p14:creationId xmlns:p14="http://schemas.microsoft.com/office/powerpoint/2010/main" val="371969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MU-Overlay involves four sites,  three along PCH and one in Smoky Hollow (the property known as Wyle park) at Maryland and Franklin (CO, C-3, and Parking zones)</a:t>
            </a:r>
          </a:p>
          <a:p>
            <a:r>
              <a:rPr lang="en-US" dirty="0"/>
              <a:t>The permitted density in this Overlay is 75 du/ac which  has the potential to generate over 300 (up to 335) new units.</a:t>
            </a:r>
          </a:p>
          <a:p>
            <a:r>
              <a:rPr lang="en-US" dirty="0"/>
              <a:t>[58-foot height limit (4 stories)]</a:t>
            </a:r>
          </a:p>
          <a:p>
            <a:endParaRPr lang="en-US" dirty="0"/>
          </a:p>
          <a:p>
            <a:r>
              <a:rPr lang="en-US" dirty="0"/>
              <a:t>CLICK: </a:t>
            </a:r>
          </a:p>
          <a:p>
            <a:r>
              <a:rPr lang="en-US" dirty="0"/>
              <a:t>We have an active application to develop one of these sites: </a:t>
            </a:r>
          </a:p>
          <a:p>
            <a:r>
              <a:rPr lang="en-US" dirty="0"/>
              <a:t>At 703 North PCH (the old Stick n Stein property)</a:t>
            </a:r>
          </a:p>
          <a:p>
            <a:r>
              <a:rPr lang="en-US" dirty="0"/>
              <a:t>CLICK NEXT (– 79 units, 4 VL)</a:t>
            </a:r>
          </a:p>
        </p:txBody>
      </p:sp>
      <p:sp>
        <p:nvSpPr>
          <p:cNvPr id="4" name="Slide Number Placeholder 3"/>
          <p:cNvSpPr>
            <a:spLocks noGrp="1"/>
          </p:cNvSpPr>
          <p:nvPr>
            <p:ph type="sldNum" sz="quarter" idx="5"/>
          </p:nvPr>
        </p:nvSpPr>
        <p:spPr/>
        <p:txBody>
          <a:bodyPr/>
          <a:lstStyle/>
          <a:p>
            <a:fld id="{349DA0B0-945D-441D-940B-ABD76E75ACA0}" type="slidenum">
              <a:rPr lang="en-US" smtClean="0"/>
              <a:t>10</a:t>
            </a:fld>
            <a:endParaRPr lang="en-US"/>
          </a:p>
        </p:txBody>
      </p:sp>
    </p:spTree>
    <p:extLst>
      <p:ext uri="{BB962C8B-B14F-4D97-AF65-F5344CB8AC3E}">
        <p14:creationId xmlns:p14="http://schemas.microsoft.com/office/powerpoint/2010/main" val="211858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rendering of what the proposed development would look like.  Keep in mind, that the plans have not been finalized, as we are still in the review process.  </a:t>
            </a:r>
          </a:p>
          <a:p>
            <a:endParaRPr lang="en-US" dirty="0"/>
          </a:p>
          <a:p>
            <a:r>
              <a:rPr lang="en-US" dirty="0"/>
              <a:t>This project currently proposes 79 units, including some affordable, and it makes use of the State Density Bonus Law to obtain waivers from certain development standards.</a:t>
            </a:r>
          </a:p>
          <a:p>
            <a:endParaRPr lang="en-US" dirty="0"/>
          </a:p>
          <a:p>
            <a:r>
              <a:rPr lang="en-US" dirty="0"/>
              <a:t>This project is subject to a site plan review application.  So, it will come before the Planning Commission, but the Density Bonus and concessions are not subject to PC review.  (Only the Site Plan Review, and as you may recall the findings were simplified in a recent ZTA to streamline approvals.  )</a:t>
            </a:r>
          </a:p>
          <a:p>
            <a:endParaRPr lang="en-US" dirty="0"/>
          </a:p>
          <a:p>
            <a:r>
              <a:rPr lang="en-US" dirty="0"/>
              <a:t>The key point here is that our rezoning efforts and code amendments are bearing fruit.  The market is interested in developing housing, which in turn will help the City meet its housing construction goals.</a:t>
            </a:r>
          </a:p>
        </p:txBody>
      </p:sp>
      <p:sp>
        <p:nvSpPr>
          <p:cNvPr id="4" name="Slide Number Placeholder 3"/>
          <p:cNvSpPr>
            <a:spLocks noGrp="1"/>
          </p:cNvSpPr>
          <p:nvPr>
            <p:ph type="sldNum" sz="quarter" idx="5"/>
          </p:nvPr>
        </p:nvSpPr>
        <p:spPr/>
        <p:txBody>
          <a:bodyPr/>
          <a:lstStyle/>
          <a:p>
            <a:fld id="{349DA0B0-945D-441D-940B-ABD76E75ACA0}" type="slidenum">
              <a:rPr lang="en-US" smtClean="0"/>
              <a:t>11</a:t>
            </a:fld>
            <a:endParaRPr lang="en-US"/>
          </a:p>
        </p:txBody>
      </p:sp>
    </p:spTree>
    <p:extLst>
      <p:ext uri="{BB962C8B-B14F-4D97-AF65-F5344CB8AC3E}">
        <p14:creationId xmlns:p14="http://schemas.microsoft.com/office/powerpoint/2010/main" val="1805589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overlay is the Housing Overlay, which includes five R-3 zoned properties.  The density for this overlay is 65 du/ac, which is anticipated to generate about 200 more residential units. </a:t>
            </a:r>
          </a:p>
          <a:p>
            <a:r>
              <a:rPr lang="en-US" dirty="0"/>
              <a:t>[47-foot height limit (3 stories)]</a:t>
            </a:r>
          </a:p>
          <a:p>
            <a:endParaRPr lang="en-US" dirty="0"/>
          </a:p>
          <a:p>
            <a:r>
              <a:rPr lang="en-US" dirty="0"/>
              <a:t>These five sites in combination with the MU-O sites </a:t>
            </a:r>
            <a:r>
              <a:rPr lang="en-US" b="1" u="sng" dirty="0"/>
              <a:t>and HE other programs</a:t>
            </a:r>
            <a:r>
              <a:rPr lang="en-US" dirty="0"/>
              <a:t> are sufficient to meet our minimum RHNA allocation. </a:t>
            </a:r>
          </a:p>
        </p:txBody>
      </p:sp>
      <p:sp>
        <p:nvSpPr>
          <p:cNvPr id="4" name="Slide Number Placeholder 3"/>
          <p:cNvSpPr>
            <a:spLocks noGrp="1"/>
          </p:cNvSpPr>
          <p:nvPr>
            <p:ph type="sldNum" sz="quarter" idx="5"/>
          </p:nvPr>
        </p:nvSpPr>
        <p:spPr/>
        <p:txBody>
          <a:bodyPr/>
          <a:lstStyle/>
          <a:p>
            <a:fld id="{349DA0B0-945D-441D-940B-ABD76E75ACA0}" type="slidenum">
              <a:rPr lang="en-US" smtClean="0"/>
              <a:t>12</a:t>
            </a:fld>
            <a:endParaRPr lang="en-US"/>
          </a:p>
        </p:txBody>
      </p:sp>
    </p:spTree>
    <p:extLst>
      <p:ext uri="{BB962C8B-B14F-4D97-AF65-F5344CB8AC3E}">
        <p14:creationId xmlns:p14="http://schemas.microsoft.com/office/powerpoint/2010/main" val="2326599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Program No. 6, was a comprehensive update of the Downtown Specific Plan, which was completed in May 2024.  The update expanded the Specific Plan and lifted the maximum density district-wide and relaxed several other standards, which will incentivize construction of up to 300 units during the life of the SP.  </a:t>
            </a:r>
          </a:p>
        </p:txBody>
      </p:sp>
      <p:sp>
        <p:nvSpPr>
          <p:cNvPr id="4" name="Slide Number Placeholder 3"/>
          <p:cNvSpPr>
            <a:spLocks noGrp="1"/>
          </p:cNvSpPr>
          <p:nvPr>
            <p:ph type="sldNum" sz="quarter" idx="5"/>
          </p:nvPr>
        </p:nvSpPr>
        <p:spPr/>
        <p:txBody>
          <a:bodyPr/>
          <a:lstStyle/>
          <a:p>
            <a:fld id="{349DA0B0-945D-441D-940B-ABD76E75ACA0}" type="slidenum">
              <a:rPr lang="en-US" smtClean="0"/>
              <a:t>13</a:t>
            </a:fld>
            <a:endParaRPr lang="en-US"/>
          </a:p>
        </p:txBody>
      </p:sp>
    </p:spTree>
    <p:extLst>
      <p:ext uri="{BB962C8B-B14F-4D97-AF65-F5344CB8AC3E}">
        <p14:creationId xmlns:p14="http://schemas.microsoft.com/office/powerpoint/2010/main" val="1148893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was a quick summary on the number of units and the areas where we expect the new units to be constructed.  </a:t>
            </a:r>
          </a:p>
          <a:p>
            <a:endParaRPr lang="en-US" dirty="0"/>
          </a:p>
          <a:p>
            <a:r>
              <a:rPr lang="en-US" dirty="0"/>
              <a:t>The housing element contains 11 programs to help encourage and/or facilitate construction of new housing in the above areas.  I will touch briefly on most of the programs next</a:t>
            </a:r>
          </a:p>
          <a:p>
            <a:endParaRPr lang="en-US" dirty="0"/>
          </a:p>
          <a:p>
            <a:r>
              <a:rPr lang="en-US" dirty="0"/>
              <a:t>NEXT slide: Programs 1 and 2 are about conserving and improving existing affordable housing</a:t>
            </a:r>
          </a:p>
        </p:txBody>
      </p:sp>
      <p:sp>
        <p:nvSpPr>
          <p:cNvPr id="4" name="Slide Number Placeholder 3"/>
          <p:cNvSpPr>
            <a:spLocks noGrp="1"/>
          </p:cNvSpPr>
          <p:nvPr>
            <p:ph type="sldNum" sz="quarter" idx="5"/>
          </p:nvPr>
        </p:nvSpPr>
        <p:spPr/>
        <p:txBody>
          <a:bodyPr/>
          <a:lstStyle/>
          <a:p>
            <a:fld id="{349DA0B0-945D-441D-940B-ABD76E75ACA0}" type="slidenum">
              <a:rPr lang="en-US" smtClean="0"/>
              <a:t>14</a:t>
            </a:fld>
            <a:endParaRPr lang="en-US"/>
          </a:p>
        </p:txBody>
      </p:sp>
    </p:spTree>
    <p:extLst>
      <p:ext uri="{BB962C8B-B14F-4D97-AF65-F5344CB8AC3E}">
        <p14:creationId xmlns:p14="http://schemas.microsoft.com/office/powerpoint/2010/main" val="311648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Programs 1 and 2 are about conserving and improving existing affordable housing.  </a:t>
            </a:r>
          </a:p>
          <a:p>
            <a:r>
              <a:rPr lang="en-US" dirty="0"/>
              <a:t>The RSI program funds sound insulation improvements and is administered directly by LAWA (City of LA). However, all improvements go through the City’s permit process. </a:t>
            </a:r>
          </a:p>
          <a:p>
            <a:r>
              <a:rPr lang="en-US" b="0" i="0" dirty="0">
                <a:solidFill>
                  <a:srgbClr val="000000"/>
                </a:solidFill>
                <a:effectLst/>
                <a:latin typeface="Cambria" panose="02040503050406030204" pitchFamily="18" charset="0"/>
              </a:rPr>
              <a:t>LAWA is kicked off the first 60 or so homes early 2024 (February – May), with anywhere between 60-100 homes every quarter thereafter, for the next 5 years. </a:t>
            </a:r>
            <a:endParaRPr lang="en-US" dirty="0"/>
          </a:p>
          <a:p>
            <a:r>
              <a:rPr lang="en-US" b="1" dirty="0"/>
              <a:t>So far in 2024 </a:t>
            </a:r>
            <a:r>
              <a:rPr lang="en-US" dirty="0"/>
              <a:t>we have received </a:t>
            </a:r>
            <a:r>
              <a:rPr lang="en-US" b="1" dirty="0"/>
              <a:t>82 permit applications.  </a:t>
            </a:r>
          </a:p>
          <a:p>
            <a:endParaRPr lang="en-US" dirty="0"/>
          </a:p>
          <a:p>
            <a:r>
              <a:rPr lang="en-US" dirty="0"/>
              <a:t>Our Code compliance program (officially called Neighborhood Preservation) operates under the Community Development Dept.  It has one fully time employee, but a 2</a:t>
            </a:r>
            <a:r>
              <a:rPr lang="en-US" baseline="30000" dirty="0"/>
              <a:t>nd</a:t>
            </a:r>
            <a:r>
              <a:rPr lang="en-US" dirty="0"/>
              <a:t> part time employee is expected to be hired around the end of 2024.  Activity has increased in the last couple of years and this year so far (up to September) we have </a:t>
            </a:r>
            <a:r>
              <a:rPr lang="en-US" dirty="0">
                <a:highlight>
                  <a:srgbClr val="FFFF00"/>
                </a:highlight>
              </a:rPr>
              <a:t>had </a:t>
            </a:r>
            <a:r>
              <a:rPr lang="en-US" dirty="0"/>
              <a:t>(</a:t>
            </a:r>
            <a:r>
              <a:rPr lang="en-US" b="0" u="sng" dirty="0"/>
              <a:t>134 commercial and</a:t>
            </a:r>
            <a:r>
              <a:rPr lang="en-US" b="1" u="sng" dirty="0"/>
              <a:t>) 148 residential</a:t>
            </a:r>
            <a:r>
              <a:rPr lang="en-US" dirty="0">
                <a:highlight>
                  <a:srgbClr val="FFFF00"/>
                </a:highlight>
              </a:rPr>
              <a:t> cases (zoning violations, vegetation, housing concern, work w/o permits). This is an increase compared to all of 2023 when we had 112 residential inspections and </a:t>
            </a:r>
            <a:r>
              <a:rPr lang="en-US" b="1" dirty="0">
                <a:highlight>
                  <a:srgbClr val="FFFF00"/>
                </a:highlight>
              </a:rPr>
              <a:t>2022</a:t>
            </a:r>
            <a:r>
              <a:rPr lang="en-US" dirty="0">
                <a:highlight>
                  <a:srgbClr val="FFFF00"/>
                </a:highlight>
              </a:rPr>
              <a:t>, when we had </a:t>
            </a:r>
            <a:r>
              <a:rPr lang="en-US" b="1" dirty="0">
                <a:highlight>
                  <a:srgbClr val="FFFF00"/>
                </a:highlight>
              </a:rPr>
              <a:t>87 residential violations/inspections</a:t>
            </a:r>
            <a:r>
              <a:rPr lang="en-US" dirty="0">
                <a:highlight>
                  <a:srgbClr val="FFFF00"/>
                </a:highlight>
              </a:rPr>
              <a:t>. With the addition of a </a:t>
            </a:r>
            <a:r>
              <a:rPr lang="en-US" u="sng" dirty="0">
                <a:highlight>
                  <a:srgbClr val="FFFF00"/>
                </a:highlight>
              </a:rPr>
              <a:t>2</a:t>
            </a:r>
            <a:r>
              <a:rPr lang="en-US" u="sng" baseline="30000" dirty="0">
                <a:highlight>
                  <a:srgbClr val="FFFF00"/>
                </a:highlight>
              </a:rPr>
              <a:t>nd</a:t>
            </a:r>
            <a:r>
              <a:rPr lang="en-US" u="sng" dirty="0">
                <a:highlight>
                  <a:srgbClr val="FFFF00"/>
                </a:highlight>
              </a:rPr>
              <a:t> Neighborhood Pres Offic</a:t>
            </a:r>
            <a:r>
              <a:rPr lang="en-US" dirty="0">
                <a:highlight>
                  <a:srgbClr val="FFFF00"/>
                </a:highlight>
              </a:rPr>
              <a:t>er, will likely continue to increase</a:t>
            </a:r>
            <a:r>
              <a:rPr lang="en-US" b="1" dirty="0"/>
              <a:t>. </a:t>
            </a: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349DA0B0-945D-441D-940B-ABD76E75ACA0}" type="slidenum">
              <a:rPr lang="en-US" smtClean="0"/>
              <a:t>15</a:t>
            </a:fld>
            <a:endParaRPr lang="en-US"/>
          </a:p>
        </p:txBody>
      </p:sp>
    </p:spTree>
    <p:extLst>
      <p:ext uri="{BB962C8B-B14F-4D97-AF65-F5344CB8AC3E}">
        <p14:creationId xmlns:p14="http://schemas.microsoft.com/office/powerpoint/2010/main" val="244430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above highlighted programs involve facilitating construction of new housing by removing barriers and adding incentives in the City’s regulations.  For example, Accessory Dwelling Units. The State has placed a great emphasis on relaxing local regulations and promoting ADU construction. In response, </a:t>
            </a:r>
          </a:p>
          <a:p>
            <a:pPr marL="171450" indent="-171450">
              <a:buFontTx/>
              <a:buChar char="-"/>
            </a:pPr>
            <a:r>
              <a:rPr lang="en-US" dirty="0"/>
              <a:t>in 2018, we amended the Municipal Code to make it easier to apply for and get ADU permits.  In 2023, we further updated our ADU regulations to make them consistent with State Law and clarify certain provisions (density, review timeframes/process, etc.).</a:t>
            </a:r>
          </a:p>
          <a:p>
            <a:pPr marL="171450" indent="-171450">
              <a:buFontTx/>
              <a:buChar char="-"/>
            </a:pPr>
            <a:r>
              <a:rPr lang="en-US" dirty="0"/>
              <a:t>I just started going through the recent state legislation and there is at least one law that will affect ADU regulations.  So, in the next few months by early 2025 we will bringing a new set of amendments to PC and Council for consideration.</a:t>
            </a:r>
          </a:p>
          <a:p>
            <a:pPr marL="171450" indent="-171450">
              <a:buFontTx/>
              <a:buChar char="-"/>
            </a:pPr>
            <a:r>
              <a:rPr lang="en-US" dirty="0"/>
              <a:t>ADUs. As a result of these amendments, there has been an increase in ADU activity since 2018 and we are on track to meet out Housing Element goal of 120 units by 2029</a:t>
            </a:r>
          </a:p>
          <a:p>
            <a:pPr marL="171450" indent="-171450">
              <a:buFontTx/>
              <a:buChar char="-"/>
            </a:pPr>
            <a:r>
              <a:rPr lang="en-US" dirty="0"/>
              <a:t>Pr. 5. Urban Lot Split.  In 2022 (March), the City amended the Municipal Code to establish standards (consistent with SB 9) for the subdivision of R-1 properties.  This will allow, individual lots in the R-1 zone to be divided into two lots and be developed with two units on each.  The ordinance also makes progress toward affordability goals by requiring one unit on each lot to be affordable for moderate and lower income households. (We don’t have any applications yet)</a:t>
            </a:r>
          </a:p>
          <a:p>
            <a:pPr marL="171450" indent="-171450">
              <a:buFontTx/>
              <a:buChar char="-"/>
            </a:pPr>
            <a:r>
              <a:rPr lang="en-US" dirty="0"/>
              <a:t>Provision of adequate Sites.  This is the rezoning program that I described earlier that identifies locations and rezones to allow higher density residential development. </a:t>
            </a:r>
          </a:p>
          <a:p>
            <a:pPr marL="171450" indent="-171450">
              <a:buFontTx/>
              <a:buChar char="-"/>
            </a:pPr>
            <a:r>
              <a:rPr lang="en-US" dirty="0"/>
              <a:t>Program 9: ESMC Amendments involves removing govt constraints </a:t>
            </a:r>
            <a:r>
              <a:rPr lang="en-US" dirty="0">
                <a:sym typeface="Wingdings" panose="05000000000000000000" pitchFamily="2" charset="2"/>
              </a:rPr>
              <a:t>through code amendments</a:t>
            </a:r>
            <a:r>
              <a:rPr lang="en-US" dirty="0"/>
              <a:t>: </a:t>
            </a:r>
          </a:p>
          <a:p>
            <a:pPr marL="171450" indent="-171450">
              <a:buFontTx/>
              <a:buChar char="-"/>
            </a:pPr>
            <a:r>
              <a:rPr lang="en-US" b="1" dirty="0"/>
              <a:t>Seven completed in 2023</a:t>
            </a:r>
          </a:p>
          <a:p>
            <a:pPr marL="0" indent="0">
              <a:buFontTx/>
              <a:buNone/>
            </a:pPr>
            <a:r>
              <a:rPr lang="en-US" dirty="0"/>
              <a:t>(Density Bonus, Transitional and Supportive Housing, Micro Units May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(Residential Care Facilities, Emergency Shelters, Low Barrier Navigation Center (LBNC), Employee Housing, Reasonable Accommodations, Senior Housing December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Three completed in 2024 </a:t>
            </a:r>
            <a:r>
              <a:rPr lang="en-US" dirty="0"/>
              <a:t>Part of the rezoning package R-3 zone density (27 to 30 du/ac), Site Plan Review Findings, [10-lot subdivisions (extra)]</a:t>
            </a:r>
          </a:p>
          <a:p>
            <a:pPr marL="0" indent="0">
              <a:buFontTx/>
              <a:buNone/>
            </a:pPr>
            <a:endParaRPr lang="en-US" dirty="0"/>
          </a:p>
          <a:p>
            <a:pPr marL="171450" indent="-171450">
              <a:buFontTx/>
              <a:buChar char="-"/>
            </a:pPr>
            <a:r>
              <a:rPr lang="en-US" dirty="0"/>
              <a:t>One to do in EARLY 2025: </a:t>
            </a:r>
          </a:p>
          <a:p>
            <a:pPr marL="628650" lvl="1" indent="-171450">
              <a:buFontTx/>
              <a:buChar char="-"/>
            </a:pPr>
            <a:r>
              <a:rPr lang="en-US" b="1" dirty="0"/>
              <a:t>Parking standards (recent study session with PC)</a:t>
            </a:r>
          </a:p>
          <a:p>
            <a:endParaRPr lang="en-US" dirty="0"/>
          </a:p>
          <a:p>
            <a:r>
              <a:rPr lang="en-US" dirty="0"/>
              <a:t>Several code amendments completed 11/12 and one in progress, to be completed this year and early 2025.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of these changes are required by State Law.</a:t>
            </a:r>
          </a:p>
          <a:p>
            <a:endParaRPr lang="en-US" dirty="0"/>
          </a:p>
          <a:p>
            <a:r>
              <a:rPr lang="en-US" dirty="0"/>
              <a:t>DSP update will provide more housing opportunities. Completed (EA 1311) May 2024</a:t>
            </a:r>
          </a:p>
          <a:p>
            <a:endParaRPr lang="en-US" dirty="0"/>
          </a:p>
          <a:p>
            <a:r>
              <a:rPr lang="en-US" dirty="0"/>
              <a:t>A quick word about the </a:t>
            </a:r>
            <a:r>
              <a:rPr lang="en-US" b="1" dirty="0"/>
              <a:t>Affordable Housing Strategy</a:t>
            </a:r>
            <a:r>
              <a:rPr lang="en-US" dirty="0"/>
              <a:t>.  The City Council adopted the Affordable Housing Strategy on Dec. 14. Codify El Segundo live or work preference for affordable housing</a:t>
            </a:r>
          </a:p>
          <a:p>
            <a:pPr marL="171450" indent="-171450">
              <a:buFontTx/>
              <a:buChar char="-"/>
            </a:pPr>
            <a:r>
              <a:rPr lang="en-US" dirty="0"/>
              <a:t>Focus areas (Smoky Hollow, West side of PCH, East Imperial, and Downtown</a:t>
            </a:r>
          </a:p>
          <a:p>
            <a:pPr marL="171450" indent="-171450">
              <a:buFontTx/>
              <a:buChar char="-"/>
            </a:pPr>
            <a:r>
              <a:rPr lang="en-US" dirty="0"/>
              <a:t>Downtown housings for young professionals</a:t>
            </a:r>
          </a:p>
          <a:p>
            <a:pPr marL="171450" indent="-171450">
              <a:buFontTx/>
              <a:buChar char="-"/>
            </a:pPr>
            <a:r>
              <a:rPr lang="en-US" dirty="0"/>
              <a:t>Funding: Local Affordable Housing Trust Fund (provide matching funds for new </a:t>
            </a:r>
            <a:r>
              <a:rPr lang="en-US" dirty="0" err="1"/>
              <a:t>aff</a:t>
            </a:r>
            <a:r>
              <a:rPr lang="en-US" dirty="0"/>
              <a:t>. 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[Entered into contract with RSG, Inc on July 15,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Kick off meeting in late September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Timeline for 1</a:t>
            </a:r>
            <a:r>
              <a:rPr lang="en-US" b="1" baseline="30000" dirty="0"/>
              <a:t>st</a:t>
            </a:r>
            <a:r>
              <a:rPr lang="en-US" b="1" dirty="0"/>
              <a:t> year.</a:t>
            </a:r>
          </a:p>
          <a:p>
            <a:endParaRPr lang="en-US" dirty="0"/>
          </a:p>
        </p:txBody>
      </p:sp>
      <p:sp>
        <p:nvSpPr>
          <p:cNvPr id="4" name="Slide Number Placeholder 3"/>
          <p:cNvSpPr>
            <a:spLocks noGrp="1"/>
          </p:cNvSpPr>
          <p:nvPr>
            <p:ph type="sldNum" sz="quarter" idx="5"/>
          </p:nvPr>
        </p:nvSpPr>
        <p:spPr/>
        <p:txBody>
          <a:bodyPr/>
          <a:lstStyle/>
          <a:p>
            <a:fld id="{349DA0B0-945D-441D-940B-ABD76E75ACA0}" type="slidenum">
              <a:rPr lang="en-US" smtClean="0"/>
              <a:t>16</a:t>
            </a:fld>
            <a:endParaRPr lang="en-US"/>
          </a:p>
        </p:txBody>
      </p:sp>
    </p:spTree>
    <p:extLst>
      <p:ext uri="{BB962C8B-B14F-4D97-AF65-F5344CB8AC3E}">
        <p14:creationId xmlns:p14="http://schemas.microsoft.com/office/powerpoint/2010/main" val="237424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two programs involve taking concrete actions to help provide housing opportunities to all population groups.  Some of the actions include:</a:t>
            </a:r>
          </a:p>
          <a:p>
            <a:endParaRPr lang="en-US" dirty="0"/>
          </a:p>
          <a:p>
            <a:pPr marL="174708" indent="-174708">
              <a:buFontTx/>
              <a:buChar char="-"/>
            </a:pPr>
            <a:r>
              <a:rPr lang="en-US" dirty="0"/>
              <a:t>Meetings with and presentations to community groups and stakeholders, such as today’s community meeting</a:t>
            </a:r>
          </a:p>
          <a:p>
            <a:pPr marL="174708" indent="-174708">
              <a:buFontTx/>
              <a:buChar char="-"/>
            </a:pPr>
            <a:r>
              <a:rPr lang="en-US" dirty="0"/>
              <a:t>Preparing an Annual Housing Element Progress Report (sharing with the community and the State HCD)</a:t>
            </a:r>
          </a:p>
          <a:p>
            <a:pPr marL="174708" indent="-174708">
              <a:buFontTx/>
              <a:buChar char="-"/>
            </a:pPr>
            <a:r>
              <a:rPr lang="en-US" dirty="0"/>
              <a:t>Senior Housing Board </a:t>
            </a:r>
          </a:p>
          <a:p>
            <a:pPr marL="174708" indent="-174708">
              <a:buFontTx/>
              <a:buChar char="-"/>
            </a:pPr>
            <a:r>
              <a:rPr lang="en-US" dirty="0"/>
              <a:t>Diversity Equity and Inclusion Committee</a:t>
            </a:r>
          </a:p>
          <a:p>
            <a:pPr marL="174708" indent="-174708">
              <a:buFontTx/>
              <a:buChar char="-"/>
            </a:pPr>
            <a:r>
              <a:rPr lang="en-US" dirty="0"/>
              <a:t>Community-wide meeting annually </a:t>
            </a:r>
          </a:p>
          <a:p>
            <a:pPr marL="174708" indent="-174708">
              <a:buFontTx/>
              <a:buChar char="-"/>
            </a:pPr>
            <a:r>
              <a:rPr lang="en-US" dirty="0"/>
              <a:t>Quarterly City Hall pop-up event</a:t>
            </a:r>
          </a:p>
          <a:p>
            <a:pPr marL="174708" indent="-174708">
              <a:buFontTx/>
              <a:buChar char="-"/>
            </a:pPr>
            <a:r>
              <a:rPr lang="en-US" dirty="0"/>
              <a:t>Other outreach activities</a:t>
            </a:r>
          </a:p>
          <a:p>
            <a:pPr marL="174708" indent="-174708">
              <a:buFontTx/>
              <a:buChar char="-"/>
            </a:pPr>
            <a:r>
              <a:rPr lang="en-US" dirty="0"/>
              <a:t>Website resources </a:t>
            </a:r>
          </a:p>
          <a:p>
            <a:pPr marL="174708" indent="-174708">
              <a:buFontTx/>
              <a:buChar char="-"/>
            </a:pPr>
            <a:r>
              <a:rPr lang="en-US" dirty="0"/>
              <a:t>Goals and Accountability (tracking our progress toward meeting our goals and holding ourselves accountable)</a:t>
            </a:r>
          </a:p>
          <a:p>
            <a:pPr marL="174708" indent="-174708">
              <a:buFontTx/>
              <a:buChar char="-"/>
            </a:pPr>
            <a:endParaRPr lang="en-US" dirty="0"/>
          </a:p>
        </p:txBody>
      </p:sp>
      <p:sp>
        <p:nvSpPr>
          <p:cNvPr id="4" name="Slide Number Placeholder 3"/>
          <p:cNvSpPr>
            <a:spLocks noGrp="1"/>
          </p:cNvSpPr>
          <p:nvPr>
            <p:ph type="sldNum" sz="quarter" idx="5"/>
          </p:nvPr>
        </p:nvSpPr>
        <p:spPr/>
        <p:txBody>
          <a:bodyPr/>
          <a:lstStyle/>
          <a:p>
            <a:fld id="{349DA0B0-945D-441D-940B-ABD76E75ACA0}" type="slidenum">
              <a:rPr lang="en-US" smtClean="0"/>
              <a:t>17</a:t>
            </a:fld>
            <a:endParaRPr lang="en-US"/>
          </a:p>
        </p:txBody>
      </p:sp>
    </p:spTree>
    <p:extLst>
      <p:ext uri="{BB962C8B-B14F-4D97-AF65-F5344CB8AC3E}">
        <p14:creationId xmlns:p14="http://schemas.microsoft.com/office/powerpoint/2010/main" val="1429451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websites </a:t>
            </a:r>
          </a:p>
        </p:txBody>
      </p:sp>
      <p:sp>
        <p:nvSpPr>
          <p:cNvPr id="4" name="Slide Number Placeholder 3"/>
          <p:cNvSpPr>
            <a:spLocks noGrp="1"/>
          </p:cNvSpPr>
          <p:nvPr>
            <p:ph type="sldNum" sz="quarter" idx="5"/>
          </p:nvPr>
        </p:nvSpPr>
        <p:spPr/>
        <p:txBody>
          <a:bodyPr/>
          <a:lstStyle/>
          <a:p>
            <a:fld id="{349DA0B0-945D-441D-940B-ABD76E75ACA0}" type="slidenum">
              <a:rPr lang="en-US" smtClean="0"/>
              <a:t>18</a:t>
            </a:fld>
            <a:endParaRPr lang="en-US"/>
          </a:p>
        </p:txBody>
      </p:sp>
    </p:spTree>
    <p:extLst>
      <p:ext uri="{BB962C8B-B14F-4D97-AF65-F5344CB8AC3E}">
        <p14:creationId xmlns:p14="http://schemas.microsoft.com/office/powerpoint/2010/main" val="2813644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 Housing Services, such as the Housing Rights Center, and related links</a:t>
            </a:r>
          </a:p>
          <a:p>
            <a:r>
              <a:rPr lang="en-US" dirty="0"/>
              <a:t>Affordable projects in the City, available lending programs</a:t>
            </a:r>
          </a:p>
          <a:p>
            <a:r>
              <a:rPr lang="en-US" dirty="0"/>
              <a:t>ADU – information on regulations, Lending programs (State)</a:t>
            </a:r>
          </a:p>
          <a:p>
            <a:r>
              <a:rPr lang="en-US" dirty="0"/>
              <a:t>GO OVER THE ADU CALCULATOR</a:t>
            </a:r>
          </a:p>
        </p:txBody>
      </p:sp>
      <p:sp>
        <p:nvSpPr>
          <p:cNvPr id="4" name="Slide Number Placeholder 3"/>
          <p:cNvSpPr>
            <a:spLocks noGrp="1"/>
          </p:cNvSpPr>
          <p:nvPr>
            <p:ph type="sldNum" sz="quarter" idx="5"/>
          </p:nvPr>
        </p:nvSpPr>
        <p:spPr/>
        <p:txBody>
          <a:bodyPr/>
          <a:lstStyle/>
          <a:p>
            <a:fld id="{349DA0B0-945D-441D-940B-ABD76E75ACA0}" type="slidenum">
              <a:rPr lang="en-US" smtClean="0"/>
              <a:t>19</a:t>
            </a:fld>
            <a:endParaRPr lang="en-US"/>
          </a:p>
        </p:txBody>
      </p:sp>
    </p:spTree>
    <p:extLst>
      <p:ext uri="{BB962C8B-B14F-4D97-AF65-F5344CB8AC3E}">
        <p14:creationId xmlns:p14="http://schemas.microsoft.com/office/powerpoint/2010/main" val="147862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Housing Element is part of the City’s General Plan which has 9 other Elements, (Land Use, Circulation, Housing, Conservation, Open Space, Noise, and Safety, (ES extra: Economic Development, Air Quality, Hazardous Materials &amp; Waste)) </a:t>
            </a:r>
          </a:p>
          <a:p>
            <a:r>
              <a:rPr lang="en-US" dirty="0"/>
              <a:t>The State of California requires every City to update its Housing Element every 8 years and it sets strict parameters and obligations on Cities.  </a:t>
            </a:r>
          </a:p>
          <a:p>
            <a:r>
              <a:rPr lang="en-US" dirty="0"/>
              <a:t>These are the main contents of the H Element. </a:t>
            </a:r>
          </a:p>
          <a:p>
            <a:r>
              <a:rPr lang="en-US" dirty="0"/>
              <a:t>Community Profile: provides demographic information and assesses the City’s current and future housing needs.  </a:t>
            </a:r>
          </a:p>
          <a:p>
            <a:r>
              <a:rPr lang="en-US" dirty="0"/>
              <a:t>Constraints to housing production: Those constraints can be Govt: regulations.  Non govt: available land, market supply, etc.</a:t>
            </a:r>
          </a:p>
          <a:p>
            <a:r>
              <a:rPr lang="en-US" dirty="0"/>
              <a:t>Resources section and</a:t>
            </a:r>
          </a:p>
          <a:p>
            <a:r>
              <a:rPr lang="en-US" dirty="0"/>
              <a:t>Housing Plan</a:t>
            </a:r>
          </a:p>
          <a:p>
            <a:r>
              <a:rPr lang="en-US" dirty="0"/>
              <a:t>This presentation will focus more on the resources and plan, meaning the goals and our programs/policies to meet those goals.  Starting with …</a:t>
            </a:r>
          </a:p>
          <a:p>
            <a:endParaRPr lang="en-US" dirty="0"/>
          </a:p>
        </p:txBody>
      </p:sp>
      <p:sp>
        <p:nvSpPr>
          <p:cNvPr id="4" name="Slide Number Placeholder 3"/>
          <p:cNvSpPr>
            <a:spLocks noGrp="1"/>
          </p:cNvSpPr>
          <p:nvPr>
            <p:ph type="sldNum" sz="quarter" idx="5"/>
          </p:nvPr>
        </p:nvSpPr>
        <p:spPr/>
        <p:txBody>
          <a:bodyPr/>
          <a:lstStyle/>
          <a:p>
            <a:fld id="{349DA0B0-945D-441D-940B-ABD76E75ACA0}" type="slidenum">
              <a:rPr lang="en-US" smtClean="0"/>
              <a:t>2</a:t>
            </a:fld>
            <a:endParaRPr lang="en-US"/>
          </a:p>
        </p:txBody>
      </p:sp>
    </p:spTree>
    <p:extLst>
      <p:ext uri="{BB962C8B-B14F-4D97-AF65-F5344CB8AC3E}">
        <p14:creationId xmlns:p14="http://schemas.microsoft.com/office/powerpoint/2010/main" val="814474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part of the Housing Element and the State intention is tracking progress and holding jurisdictions accountable. Thus, the APR requirement (annual, released in March/April, on the website):</a:t>
            </a:r>
          </a:p>
          <a:p>
            <a:r>
              <a:rPr lang="en-US" b="1" dirty="0"/>
              <a:t>45 units </a:t>
            </a:r>
            <a:r>
              <a:rPr lang="en-US" dirty="0"/>
              <a:t>total in 2021 and 2022 (no affordable) </a:t>
            </a:r>
          </a:p>
          <a:p>
            <a:r>
              <a:rPr lang="en-US" dirty="0"/>
              <a:t>22 units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 units in 2024 (14 ADUs) full numbers </a:t>
            </a:r>
            <a:r>
              <a:rPr lang="en-US" dirty="0"/>
              <a:t>Part of next APR (end of March)</a:t>
            </a:r>
          </a:p>
          <a:p>
            <a:endParaRPr lang="en-US" b="1" dirty="0"/>
          </a:p>
          <a:p>
            <a:r>
              <a:rPr lang="en-US" dirty="0"/>
              <a:t>263 (32 affordable) at PCC, but waiting for application</a:t>
            </a:r>
          </a:p>
          <a:p>
            <a:r>
              <a:rPr lang="en-US" dirty="0"/>
              <a:t>Applications 1) MFR project on Kansas and Grand (323 units, 2) 703 N. PCH (79 units), 3) preliminary project at 639 N. PCH </a:t>
            </a:r>
          </a:p>
        </p:txBody>
      </p:sp>
      <p:sp>
        <p:nvSpPr>
          <p:cNvPr id="4" name="Slide Number Placeholder 3"/>
          <p:cNvSpPr>
            <a:spLocks noGrp="1"/>
          </p:cNvSpPr>
          <p:nvPr>
            <p:ph type="sldNum" sz="quarter" idx="5"/>
          </p:nvPr>
        </p:nvSpPr>
        <p:spPr/>
        <p:txBody>
          <a:bodyPr/>
          <a:lstStyle/>
          <a:p>
            <a:fld id="{349DA0B0-945D-441D-940B-ABD76E75ACA0}" type="slidenum">
              <a:rPr lang="en-US" smtClean="0"/>
              <a:t>20</a:t>
            </a:fld>
            <a:endParaRPr lang="en-US"/>
          </a:p>
        </p:txBody>
      </p:sp>
    </p:spTree>
    <p:extLst>
      <p:ext uri="{BB962C8B-B14F-4D97-AF65-F5344CB8AC3E}">
        <p14:creationId xmlns:p14="http://schemas.microsoft.com/office/powerpoint/2010/main" val="1460892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9DA0B0-945D-441D-940B-ABD76E75ACA0}" type="slidenum">
              <a:rPr lang="en-US" smtClean="0"/>
              <a:t>22</a:t>
            </a:fld>
            <a:endParaRPr lang="en-US"/>
          </a:p>
        </p:txBody>
      </p:sp>
    </p:spTree>
    <p:extLst>
      <p:ext uri="{BB962C8B-B14F-4D97-AF65-F5344CB8AC3E}">
        <p14:creationId xmlns:p14="http://schemas.microsoft.com/office/powerpoint/2010/main" val="854072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word about the </a:t>
            </a:r>
            <a:r>
              <a:rPr lang="en-US" b="1" dirty="0"/>
              <a:t>Affordable Housing Strategy</a:t>
            </a:r>
            <a:r>
              <a:rPr lang="en-US" dirty="0"/>
              <a:t>.  The City Council adopted the Affordable Housing Strategy on Dec. 14. </a:t>
            </a:r>
          </a:p>
          <a:p>
            <a:r>
              <a:rPr lang="en-US" dirty="0"/>
              <a:t>-   Codify El Segundo live or work preference for affordable housing</a:t>
            </a:r>
          </a:p>
          <a:p>
            <a:pPr marL="171450" indent="-171450">
              <a:buFontTx/>
              <a:buChar char="-"/>
            </a:pPr>
            <a:r>
              <a:rPr lang="en-US" dirty="0"/>
              <a:t>Focus areas (Smoky Hollow, West side of PCH, East Imperial, and Downtown</a:t>
            </a:r>
          </a:p>
          <a:p>
            <a:pPr marL="171450" indent="-171450">
              <a:buFontTx/>
              <a:buChar char="-"/>
            </a:pPr>
            <a:r>
              <a:rPr lang="en-US" dirty="0"/>
              <a:t>Downtown housings for young professionals</a:t>
            </a:r>
          </a:p>
          <a:p>
            <a:pPr marL="171450" indent="-171450">
              <a:buFontTx/>
              <a:buChar char="-"/>
            </a:pPr>
            <a:r>
              <a:rPr lang="en-US" dirty="0"/>
              <a:t>Funding: Local Affordable Housing Trust Fund (provide matching funds for new </a:t>
            </a:r>
            <a:r>
              <a:rPr lang="en-US" dirty="0" err="1"/>
              <a:t>aff</a:t>
            </a:r>
            <a:r>
              <a:rPr lang="en-US" dirty="0"/>
              <a:t>. 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[Entered into contract with RSG, Inc on July 15,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Kick off meeting in late September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Timeline for 1</a:t>
            </a:r>
            <a:r>
              <a:rPr lang="en-US" b="1" baseline="30000" dirty="0"/>
              <a:t>st</a:t>
            </a:r>
            <a:r>
              <a:rPr lang="en-US" b="1" dirty="0"/>
              <a:t> year.</a:t>
            </a:r>
          </a:p>
        </p:txBody>
      </p:sp>
      <p:sp>
        <p:nvSpPr>
          <p:cNvPr id="4" name="Slide Number Placeholder 3"/>
          <p:cNvSpPr>
            <a:spLocks noGrp="1"/>
          </p:cNvSpPr>
          <p:nvPr>
            <p:ph type="sldNum" sz="quarter" idx="5"/>
          </p:nvPr>
        </p:nvSpPr>
        <p:spPr/>
        <p:txBody>
          <a:bodyPr/>
          <a:lstStyle/>
          <a:p>
            <a:fld id="{349DA0B0-945D-441D-940B-ABD76E75ACA0}" type="slidenum">
              <a:rPr lang="en-US" smtClean="0"/>
              <a:t>24</a:t>
            </a:fld>
            <a:endParaRPr lang="en-US"/>
          </a:p>
        </p:txBody>
      </p:sp>
    </p:spTree>
    <p:extLst>
      <p:ext uri="{BB962C8B-B14F-4D97-AF65-F5344CB8AC3E}">
        <p14:creationId xmlns:p14="http://schemas.microsoft.com/office/powerpoint/2010/main" val="944833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starting with facilitating the production of a minimum number of housing units, including units affordable to lower income households .  (As I mentioned) Every 8 years the State assesses the need for housing statewide and allocates that need among various regions and municipalities, and this table shows the State allocation for El Segundo.  </a:t>
            </a:r>
          </a:p>
          <a:p>
            <a:endParaRPr lang="en-US" dirty="0"/>
          </a:p>
          <a:p>
            <a:r>
              <a:rPr lang="en-US" dirty="0"/>
              <a:t>For the 8-year period from 2021 to 2029, the City needs to incentivize and/or require developers to provide 521 new units, including 390 below market rate. </a:t>
            </a:r>
          </a:p>
        </p:txBody>
      </p:sp>
      <p:sp>
        <p:nvSpPr>
          <p:cNvPr id="4" name="Slide Number Placeholder 3"/>
          <p:cNvSpPr>
            <a:spLocks noGrp="1"/>
          </p:cNvSpPr>
          <p:nvPr>
            <p:ph type="sldNum" sz="quarter" idx="5"/>
          </p:nvPr>
        </p:nvSpPr>
        <p:spPr/>
        <p:txBody>
          <a:bodyPr/>
          <a:lstStyle/>
          <a:p>
            <a:fld id="{349DA0B0-945D-441D-940B-ABD76E75ACA0}" type="slidenum">
              <a:rPr lang="en-US" smtClean="0"/>
              <a:t>3</a:t>
            </a:fld>
            <a:endParaRPr lang="en-US"/>
          </a:p>
        </p:txBody>
      </p:sp>
    </p:spTree>
    <p:extLst>
      <p:ext uri="{BB962C8B-B14F-4D97-AF65-F5344CB8AC3E}">
        <p14:creationId xmlns:p14="http://schemas.microsoft.com/office/powerpoint/2010/main" val="3472748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Housing Element anticipates that the goal will be met in three ways.  (ADU, Entitled projects, site inventory) GO NEXT SLIDE</a:t>
            </a:r>
          </a:p>
          <a:p>
            <a:r>
              <a:rPr lang="en-US" b="1" dirty="0"/>
              <a:t>Provide ADU data to-date.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 – 31 applications, 19 issued </a:t>
            </a:r>
          </a:p>
          <a:p>
            <a:r>
              <a:rPr lang="en-US" dirty="0"/>
              <a:t>2022 – 44 applications, 33 issued</a:t>
            </a:r>
          </a:p>
          <a:p>
            <a:r>
              <a:rPr lang="en-US" dirty="0"/>
              <a:t>2023 – 31 applications, 18 issued </a:t>
            </a:r>
          </a:p>
          <a:p>
            <a:r>
              <a:rPr lang="en-US" dirty="0"/>
              <a:t>2024 – 27 applications, 14 issued</a:t>
            </a:r>
          </a:p>
        </p:txBody>
      </p:sp>
      <p:sp>
        <p:nvSpPr>
          <p:cNvPr id="4" name="Slide Number Placeholder 3"/>
          <p:cNvSpPr>
            <a:spLocks noGrp="1"/>
          </p:cNvSpPr>
          <p:nvPr>
            <p:ph type="sldNum" sz="quarter" idx="10"/>
          </p:nvPr>
        </p:nvSpPr>
        <p:spPr/>
        <p:txBody>
          <a:bodyPr/>
          <a:lstStyle/>
          <a:p>
            <a:fld id="{349DA0B0-945D-441D-940B-ABD76E75ACA0}" type="slidenum">
              <a:rPr lang="en-US" smtClean="0"/>
              <a:t>4</a:t>
            </a:fld>
            <a:endParaRPr lang="en-US"/>
          </a:p>
        </p:txBody>
      </p:sp>
    </p:spTree>
    <p:extLst>
      <p:ext uri="{BB962C8B-B14F-4D97-AF65-F5344CB8AC3E}">
        <p14:creationId xmlns:p14="http://schemas.microsoft.com/office/powerpoint/2010/main" val="145449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Housing Element projects that approximately 120 ADUs will be permitted during the 8-year planning period or 15 ADUs per year </a:t>
            </a:r>
          </a:p>
          <a:p>
            <a:r>
              <a:rPr lang="en-US" dirty="0"/>
              <a:t>ADU data to-date. So far, </a:t>
            </a:r>
          </a:p>
          <a:p>
            <a:r>
              <a:rPr lang="en-US" dirty="0"/>
              <a:t>2021 – 31 applications, 19 issued </a:t>
            </a:r>
          </a:p>
          <a:p>
            <a:r>
              <a:rPr lang="en-US" dirty="0"/>
              <a:t>2022 – 51 applications, 34 issued </a:t>
            </a:r>
          </a:p>
          <a:p>
            <a:r>
              <a:rPr lang="en-US" dirty="0"/>
              <a:t>2023 – 29 applications, 18 issued </a:t>
            </a:r>
          </a:p>
          <a:p>
            <a:r>
              <a:rPr lang="en-US" dirty="0"/>
              <a:t>2024 – 27 applications, 14 issued (to end of Sept)</a:t>
            </a:r>
          </a:p>
          <a:p>
            <a:r>
              <a:rPr lang="en-US" dirty="0"/>
              <a:t>There is a trend and anticipated to continue and will produce portion of the allocation, including some affordable units. </a:t>
            </a:r>
          </a:p>
          <a:p>
            <a:r>
              <a:rPr lang="en-US" dirty="0"/>
              <a:t>85 issued or 21 per year.</a:t>
            </a:r>
          </a:p>
          <a:p>
            <a:endParaRPr lang="en-US" dirty="0"/>
          </a:p>
        </p:txBody>
      </p:sp>
      <p:sp>
        <p:nvSpPr>
          <p:cNvPr id="4" name="Slide Number Placeholder 3"/>
          <p:cNvSpPr>
            <a:spLocks noGrp="1"/>
          </p:cNvSpPr>
          <p:nvPr>
            <p:ph type="sldNum" sz="quarter" idx="10"/>
          </p:nvPr>
        </p:nvSpPr>
        <p:spPr/>
        <p:txBody>
          <a:bodyPr/>
          <a:lstStyle/>
          <a:p>
            <a:fld id="{349DA0B0-945D-441D-940B-ABD76E75ACA0}" type="slidenum">
              <a:rPr lang="en-US" smtClean="0"/>
              <a:t>5</a:t>
            </a:fld>
            <a:endParaRPr lang="en-US"/>
          </a:p>
        </p:txBody>
      </p:sp>
    </p:spTree>
    <p:extLst>
      <p:ext uri="{BB962C8B-B14F-4D97-AF65-F5344CB8AC3E}">
        <p14:creationId xmlns:p14="http://schemas.microsoft.com/office/powerpoint/2010/main" val="20076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or entitled projects.  Before the City Council adopted the Housing Element in 2022, the City had approved the Pacific Coast Commons project.  </a:t>
            </a:r>
          </a:p>
          <a:p>
            <a:r>
              <a:rPr lang="en-US" dirty="0"/>
              <a:t>That project includes 263 multi-family units 32 of which reserved for households with lower incomes.  </a:t>
            </a:r>
          </a:p>
          <a:p>
            <a:r>
              <a:rPr lang="en-US" dirty="0"/>
              <a:t>The developer has not applied for construction permits yet, but we anticipate that they will during the 8-year period. </a:t>
            </a:r>
          </a:p>
          <a:p>
            <a:r>
              <a:rPr lang="en-US" dirty="0"/>
              <a:t>(3-year construction process)</a:t>
            </a:r>
          </a:p>
          <a:p>
            <a:r>
              <a:rPr lang="en-US" dirty="0"/>
              <a:t>When constructed, this project will reduce the RHNA requirement for affordable units from 390 to 358.  (market rate from 131 to 0)</a:t>
            </a:r>
          </a:p>
          <a:p>
            <a:endParaRPr lang="en-US" dirty="0"/>
          </a:p>
        </p:txBody>
      </p:sp>
      <p:sp>
        <p:nvSpPr>
          <p:cNvPr id="4" name="Slide Number Placeholder 3"/>
          <p:cNvSpPr>
            <a:spLocks noGrp="1"/>
          </p:cNvSpPr>
          <p:nvPr>
            <p:ph type="sldNum" sz="quarter" idx="10"/>
          </p:nvPr>
        </p:nvSpPr>
        <p:spPr/>
        <p:txBody>
          <a:bodyPr/>
          <a:lstStyle/>
          <a:p>
            <a:fld id="{349DA0B0-945D-441D-940B-ABD76E75ACA0}" type="slidenum">
              <a:rPr lang="en-US" smtClean="0"/>
              <a:t>6</a:t>
            </a:fld>
            <a:endParaRPr lang="en-US"/>
          </a:p>
        </p:txBody>
      </p:sp>
    </p:spTree>
    <p:extLst>
      <p:ext uri="{BB962C8B-B14F-4D97-AF65-F5344CB8AC3E}">
        <p14:creationId xmlns:p14="http://schemas.microsoft.com/office/powerpoint/2010/main" val="2954672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or entitled projects.  Before the City Council adopted the Housing Element in 2022, the City had approved the Pacific Coast Commons project.  </a:t>
            </a:r>
          </a:p>
          <a:p>
            <a:r>
              <a:rPr lang="en-US" dirty="0"/>
              <a:t>That project includes 263 multi-family units 32 of which reserved for households with lower incomes.  </a:t>
            </a:r>
          </a:p>
          <a:p>
            <a:r>
              <a:rPr lang="en-US" dirty="0"/>
              <a:t>The developer has not applied for construction permits yet, but we anticipate that they will during the 8-year period. </a:t>
            </a:r>
          </a:p>
          <a:p>
            <a:r>
              <a:rPr lang="en-US" dirty="0"/>
              <a:t>(3-year construction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constructed, this project will reduce the RHNA requirement for affordable units from 390 to 358.  (market rate from 131 to 0)</a:t>
            </a:r>
          </a:p>
          <a:p>
            <a:endParaRPr lang="en-US" dirty="0"/>
          </a:p>
        </p:txBody>
      </p:sp>
      <p:sp>
        <p:nvSpPr>
          <p:cNvPr id="4" name="Slide Number Placeholder 3"/>
          <p:cNvSpPr>
            <a:spLocks noGrp="1"/>
          </p:cNvSpPr>
          <p:nvPr>
            <p:ph type="sldNum" sz="quarter" idx="10"/>
          </p:nvPr>
        </p:nvSpPr>
        <p:spPr/>
        <p:txBody>
          <a:bodyPr/>
          <a:lstStyle/>
          <a:p>
            <a:fld id="{349DA0B0-945D-441D-940B-ABD76E75ACA0}" type="slidenum">
              <a:rPr lang="en-US" smtClean="0"/>
              <a:t>7</a:t>
            </a:fld>
            <a:endParaRPr lang="en-US"/>
          </a:p>
        </p:txBody>
      </p:sp>
    </p:spTree>
    <p:extLst>
      <p:ext uri="{BB962C8B-B14F-4D97-AF65-F5344CB8AC3E}">
        <p14:creationId xmlns:p14="http://schemas.microsoft.com/office/powerpoint/2010/main" val="414640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sites inventory contains a list of properties where construction is anticipated to occur, including properties rezoned to permit high density residential development.</a:t>
            </a:r>
          </a:p>
        </p:txBody>
      </p:sp>
      <p:sp>
        <p:nvSpPr>
          <p:cNvPr id="4" name="Slide Number Placeholder 3"/>
          <p:cNvSpPr>
            <a:spLocks noGrp="1"/>
          </p:cNvSpPr>
          <p:nvPr>
            <p:ph type="sldNum" sz="quarter" idx="10"/>
          </p:nvPr>
        </p:nvSpPr>
        <p:spPr/>
        <p:txBody>
          <a:bodyPr/>
          <a:lstStyle/>
          <a:p>
            <a:fld id="{349DA0B0-945D-441D-940B-ABD76E75ACA0}" type="slidenum">
              <a:rPr lang="en-US" smtClean="0"/>
              <a:t>8</a:t>
            </a:fld>
            <a:endParaRPr lang="en-US"/>
          </a:p>
        </p:txBody>
      </p:sp>
    </p:spTree>
    <p:extLst>
      <p:ext uri="{BB962C8B-B14F-4D97-AF65-F5344CB8AC3E}">
        <p14:creationId xmlns:p14="http://schemas.microsoft.com/office/powerpoint/2010/main" val="99462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Housing Element program No. 6 calls for rezoning certain areas to allow for high density residential developments.  </a:t>
            </a:r>
          </a:p>
          <a:p>
            <a:endParaRPr lang="en-US" dirty="0"/>
          </a:p>
          <a:p>
            <a:r>
              <a:rPr lang="en-US" dirty="0"/>
              <a:t>In May (7, 2024), of this year the City Council established two zoning overlays. the first is a mixed-use overlay that consists of non-residential properties, primarily along PCH (Pacific Coast Highway) that will permit mixed-use developments (ground floor commercial and residential on the upper floors).  Nine sites (9).</a:t>
            </a:r>
          </a:p>
        </p:txBody>
      </p:sp>
      <p:sp>
        <p:nvSpPr>
          <p:cNvPr id="4" name="Slide Number Placeholder 3"/>
          <p:cNvSpPr>
            <a:spLocks noGrp="1"/>
          </p:cNvSpPr>
          <p:nvPr>
            <p:ph type="sldNum" sz="quarter" idx="5"/>
          </p:nvPr>
        </p:nvSpPr>
        <p:spPr/>
        <p:txBody>
          <a:bodyPr/>
          <a:lstStyle/>
          <a:p>
            <a:fld id="{349DA0B0-945D-441D-940B-ABD76E75ACA0}" type="slidenum">
              <a:rPr lang="en-US" smtClean="0"/>
              <a:t>9</a:t>
            </a:fld>
            <a:endParaRPr lang="en-US"/>
          </a:p>
        </p:txBody>
      </p:sp>
    </p:spTree>
    <p:extLst>
      <p:ext uri="{BB962C8B-B14F-4D97-AF65-F5344CB8AC3E}">
        <p14:creationId xmlns:p14="http://schemas.microsoft.com/office/powerpoint/2010/main" val="211858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9"/>
          <p:cNvSpPr>
            <a:spLocks noGrp="1"/>
          </p:cNvSpPr>
          <p:nvPr>
            <p:ph type="dt" sz="half" idx="10"/>
          </p:nvPr>
        </p:nvSpPr>
        <p:spPr/>
        <p:txBody>
          <a:bodyPr/>
          <a:lstStyle/>
          <a:p>
            <a:fld id="{0B710E06-37B8-486A-A062-D0BD8EDE3ED5}" type="datetime1">
              <a:rPr lang="en-US" smtClean="0"/>
              <a:t>10/10/2024</a:t>
            </a:fld>
            <a:endParaRPr lang="en-US"/>
          </a:p>
        </p:txBody>
      </p:sp>
      <p:sp>
        <p:nvSpPr>
          <p:cNvPr id="11" name="Footer Placeholder 10"/>
          <p:cNvSpPr>
            <a:spLocks noGrp="1"/>
          </p:cNvSpPr>
          <p:nvPr>
            <p:ph type="ftr" sz="quarter" idx="11"/>
          </p:nvPr>
        </p:nvSpPr>
        <p:spPr/>
        <p:txBody>
          <a:bodyPr/>
          <a:lstStyle/>
          <a:p>
            <a:r>
              <a:rPr lang="en-US"/>
              <a:t>City of El Segundo | 350 Main St. El Segundo, CA 90245</a:t>
            </a:r>
          </a:p>
        </p:txBody>
      </p:sp>
      <p:sp>
        <p:nvSpPr>
          <p:cNvPr id="12" name="Slide Number Placeholder 11"/>
          <p:cNvSpPr>
            <a:spLocks noGrp="1"/>
          </p:cNvSpPr>
          <p:nvPr>
            <p:ph type="sldNum" sz="quarter" idx="12"/>
          </p:nvPr>
        </p:nvSpPr>
        <p:spPr/>
        <p:txBody>
          <a:bodyPr/>
          <a:lstStyle/>
          <a:p>
            <a:fld id="{42EC80E1-E6CF-41B1-A27E-1B1B6C718300}" type="slidenum">
              <a:rPr lang="en-US" smtClean="0"/>
              <a:pPr/>
              <a:t>‹#›</a:t>
            </a:fld>
            <a:endParaRPr lang="en-US" dirty="0"/>
          </a:p>
        </p:txBody>
      </p:sp>
    </p:spTree>
    <p:extLst>
      <p:ext uri="{BB962C8B-B14F-4D97-AF65-F5344CB8AC3E}">
        <p14:creationId xmlns:p14="http://schemas.microsoft.com/office/powerpoint/2010/main" val="181812322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552955-05EB-4D7B-A123-276E31BF8B5B}" type="datetime1">
              <a:rPr lang="en-US" smtClean="0"/>
              <a:t>10/10/2024</a:t>
            </a:fld>
            <a:endParaRPr lang="en-US"/>
          </a:p>
        </p:txBody>
      </p:sp>
      <p:sp>
        <p:nvSpPr>
          <p:cNvPr id="5" name="Footer Placeholder 4"/>
          <p:cNvSpPr>
            <a:spLocks noGrp="1"/>
          </p:cNvSpPr>
          <p:nvPr>
            <p:ph type="ftr" sz="quarter" idx="11"/>
          </p:nvPr>
        </p:nvSpPr>
        <p:spPr/>
        <p:txBody>
          <a:bodyPr/>
          <a:lstStyle/>
          <a:p>
            <a:r>
              <a:rPr lang="en-US"/>
              <a:t>City of El Segundo | 350 Main St. El Segundo, CA 90245</a:t>
            </a:r>
          </a:p>
        </p:txBody>
      </p:sp>
      <p:sp>
        <p:nvSpPr>
          <p:cNvPr id="6" name="Slide Number Placeholder 5"/>
          <p:cNvSpPr>
            <a:spLocks noGrp="1"/>
          </p:cNvSpPr>
          <p:nvPr>
            <p:ph type="sldNum" sz="quarter" idx="12"/>
          </p:nvPr>
        </p:nvSpPr>
        <p:spPr/>
        <p:txBody>
          <a:bodyPr/>
          <a:lstStyle/>
          <a:p>
            <a:fld id="{42EC80E1-E6CF-41B1-A27E-1B1B6C718300}" type="slidenum">
              <a:rPr lang="en-US" smtClean="0"/>
              <a:t>‹#›</a:t>
            </a:fld>
            <a:endParaRPr lang="en-US"/>
          </a:p>
        </p:txBody>
      </p:sp>
    </p:spTree>
    <p:extLst>
      <p:ext uri="{BB962C8B-B14F-4D97-AF65-F5344CB8AC3E}">
        <p14:creationId xmlns:p14="http://schemas.microsoft.com/office/powerpoint/2010/main" val="414150617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41AA8A-893D-4F13-9DB6-E70AEE6995A3}" type="datetime1">
              <a:rPr lang="en-US" smtClean="0"/>
              <a:t>10/10/2024</a:t>
            </a:fld>
            <a:endParaRPr lang="en-US"/>
          </a:p>
        </p:txBody>
      </p:sp>
      <p:sp>
        <p:nvSpPr>
          <p:cNvPr id="5" name="Footer Placeholder 4"/>
          <p:cNvSpPr>
            <a:spLocks noGrp="1"/>
          </p:cNvSpPr>
          <p:nvPr>
            <p:ph type="ftr" sz="quarter" idx="11"/>
          </p:nvPr>
        </p:nvSpPr>
        <p:spPr/>
        <p:txBody>
          <a:bodyPr/>
          <a:lstStyle/>
          <a:p>
            <a:r>
              <a:rPr lang="en-US"/>
              <a:t>City of El Segundo | 350 Main St. El Segundo, CA 90245</a:t>
            </a:r>
          </a:p>
        </p:txBody>
      </p:sp>
      <p:sp>
        <p:nvSpPr>
          <p:cNvPr id="6" name="Slide Number Placeholder 5"/>
          <p:cNvSpPr>
            <a:spLocks noGrp="1"/>
          </p:cNvSpPr>
          <p:nvPr>
            <p:ph type="sldNum" sz="quarter" idx="12"/>
          </p:nvPr>
        </p:nvSpPr>
        <p:spPr/>
        <p:txBody>
          <a:bodyPr/>
          <a:lstStyle/>
          <a:p>
            <a:fld id="{42EC80E1-E6CF-41B1-A27E-1B1B6C718300}" type="slidenum">
              <a:rPr lang="en-US" smtClean="0"/>
              <a:t>‹#›</a:t>
            </a:fld>
            <a:endParaRPr lang="en-US"/>
          </a:p>
        </p:txBody>
      </p:sp>
    </p:spTree>
    <p:extLst>
      <p:ext uri="{BB962C8B-B14F-4D97-AF65-F5344CB8AC3E}">
        <p14:creationId xmlns:p14="http://schemas.microsoft.com/office/powerpoint/2010/main" val="88638315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660107-41B1-4349-B8DD-C25FF14561A3}"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105788974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660107-41B1-4349-B8DD-C25FF14561A3}"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211826324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660107-41B1-4349-B8DD-C25FF14561A3}"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175588112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660107-41B1-4349-B8DD-C25FF14561A3}"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166925977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660107-41B1-4349-B8DD-C25FF14561A3}" type="datetimeFigureOut">
              <a:rPr lang="en-US" smtClean="0"/>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56437951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660107-41B1-4349-B8DD-C25FF14561A3}" type="datetimeFigureOut">
              <a:rPr lang="en-US" smtClean="0"/>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404209535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60107-41B1-4349-B8DD-C25FF14561A3}" type="datetimeFigureOut">
              <a:rPr lang="en-US" smtClean="0"/>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131211560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660107-41B1-4349-B8DD-C25FF14561A3}"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49666836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D2C25893-C6B2-4F31-9BCC-1E8BCA2C8DF0}" type="datetime1">
              <a:rPr lang="en-US" smtClean="0"/>
              <a:t>10/10/2024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City of El Segundo | 350 Main St. El Segundo, CA 90245</a:t>
            </a:r>
          </a:p>
        </p:txBody>
      </p:sp>
      <p:sp>
        <p:nvSpPr>
          <p:cNvPr id="6" name="Slide Number Placeholder 5"/>
          <p:cNvSpPr>
            <a:spLocks noGrp="1"/>
          </p:cNvSpPr>
          <p:nvPr>
            <p:ph type="sldNum" sz="quarter" idx="12"/>
          </p:nvPr>
        </p:nvSpPr>
        <p:spPr>
          <a:xfrm>
            <a:off x="10564282" y="6356349"/>
            <a:ext cx="418707" cy="365125"/>
          </a:xfrm>
        </p:spPr>
        <p:txBody>
          <a:bodyPr/>
          <a:lstStyle/>
          <a:p>
            <a:fld id="{42EC80E1-E6CF-41B1-A27E-1B1B6C718300}" type="slidenum">
              <a:rPr lang="en-US" smtClean="0"/>
              <a:t>‹#›</a:t>
            </a:fld>
            <a:endParaRPr lang="en-US" dirty="0"/>
          </a:p>
        </p:txBody>
      </p:sp>
      <p:pic>
        <p:nvPicPr>
          <p:cNvPr id="7" name="Picture 6"/>
          <p:cNvPicPr>
            <a:picLocks noChangeAspect="1"/>
          </p:cNvPicPr>
          <p:nvPr userDrawn="1"/>
        </p:nvPicPr>
        <p:blipFill>
          <a:blip r:embed="rId2"/>
          <a:stretch>
            <a:fillRect/>
          </a:stretch>
        </p:blipFill>
        <p:spPr>
          <a:xfrm>
            <a:off x="11117505" y="6081619"/>
            <a:ext cx="929790" cy="639856"/>
          </a:xfrm>
          <a:prstGeom prst="rect">
            <a:avLst/>
          </a:prstGeom>
        </p:spPr>
      </p:pic>
    </p:spTree>
    <p:extLst>
      <p:ext uri="{BB962C8B-B14F-4D97-AF65-F5344CB8AC3E}">
        <p14:creationId xmlns:p14="http://schemas.microsoft.com/office/powerpoint/2010/main" val="309077632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660107-41B1-4349-B8DD-C25FF14561A3}" type="datetimeFigureOut">
              <a:rPr lang="en-US" smtClean="0"/>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48121738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660107-41B1-4349-B8DD-C25FF14561A3}"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21688690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660107-41B1-4349-B8DD-C25FF14561A3}" type="datetimeFigureOut">
              <a:rPr lang="en-US" smtClean="0"/>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8AADD6-A28B-4508-9FFE-A97C273B280C}" type="slidenum">
              <a:rPr lang="en-US" smtClean="0"/>
              <a:t>‹#›</a:t>
            </a:fld>
            <a:endParaRPr lang="en-US"/>
          </a:p>
        </p:txBody>
      </p:sp>
    </p:spTree>
    <p:extLst>
      <p:ext uri="{BB962C8B-B14F-4D97-AF65-F5344CB8AC3E}">
        <p14:creationId xmlns:p14="http://schemas.microsoft.com/office/powerpoint/2010/main" val="108409001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58906B-A464-48F9-84F7-9190D52E693A}" type="datetime1">
              <a:rPr lang="en-US" smtClean="0"/>
              <a:t>10/10/2024</a:t>
            </a:fld>
            <a:endParaRPr lang="en-US"/>
          </a:p>
        </p:txBody>
      </p:sp>
      <p:sp>
        <p:nvSpPr>
          <p:cNvPr id="5" name="Footer Placeholder 4"/>
          <p:cNvSpPr>
            <a:spLocks noGrp="1"/>
          </p:cNvSpPr>
          <p:nvPr>
            <p:ph type="ftr" sz="quarter" idx="11"/>
          </p:nvPr>
        </p:nvSpPr>
        <p:spPr/>
        <p:txBody>
          <a:bodyPr/>
          <a:lstStyle/>
          <a:p>
            <a:r>
              <a:rPr lang="en-US"/>
              <a:t>City of El Segundo | 350 Main St. El Segundo, CA 90245</a:t>
            </a:r>
          </a:p>
        </p:txBody>
      </p:sp>
      <p:sp>
        <p:nvSpPr>
          <p:cNvPr id="6" name="Slide Number Placeholder 5"/>
          <p:cNvSpPr>
            <a:spLocks noGrp="1"/>
          </p:cNvSpPr>
          <p:nvPr>
            <p:ph type="sldNum" sz="quarter" idx="12"/>
          </p:nvPr>
        </p:nvSpPr>
        <p:spPr/>
        <p:txBody>
          <a:bodyPr/>
          <a:lstStyle/>
          <a:p>
            <a:fld id="{42EC80E1-E6CF-41B1-A27E-1B1B6C718300}" type="slidenum">
              <a:rPr lang="en-US" smtClean="0"/>
              <a:t>‹#›</a:t>
            </a:fld>
            <a:endParaRPr lang="en-US"/>
          </a:p>
        </p:txBody>
      </p:sp>
    </p:spTree>
    <p:extLst>
      <p:ext uri="{BB962C8B-B14F-4D97-AF65-F5344CB8AC3E}">
        <p14:creationId xmlns:p14="http://schemas.microsoft.com/office/powerpoint/2010/main" val="409309764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7B0FF67-4D04-4ECB-8C59-60A070140129}" type="datetime1">
              <a:rPr lang="en-US" smtClean="0"/>
              <a:t>10/10/2024</a:t>
            </a:fld>
            <a:endParaRPr lang="en-US"/>
          </a:p>
        </p:txBody>
      </p:sp>
      <p:sp>
        <p:nvSpPr>
          <p:cNvPr id="6" name="Footer Placeholder 5"/>
          <p:cNvSpPr>
            <a:spLocks noGrp="1"/>
          </p:cNvSpPr>
          <p:nvPr>
            <p:ph type="ftr" sz="quarter" idx="11"/>
          </p:nvPr>
        </p:nvSpPr>
        <p:spPr>
          <a:xfrm>
            <a:off x="4295480" y="6356350"/>
            <a:ext cx="4114800" cy="365125"/>
          </a:xfrm>
        </p:spPr>
        <p:txBody>
          <a:bodyPr/>
          <a:lstStyle>
            <a:lvl1pPr>
              <a:defRPr>
                <a:solidFill>
                  <a:schemeClr val="bg1"/>
                </a:solidFill>
              </a:defRPr>
            </a:lvl1pPr>
          </a:lstStyle>
          <a:p>
            <a:r>
              <a:rPr lang="en-US"/>
              <a:t>City of El Segundo | 350 Main St. El Segundo, CA 90245</a:t>
            </a:r>
            <a:endParaRPr lang="en-US" dirty="0"/>
          </a:p>
        </p:txBody>
      </p:sp>
      <p:sp>
        <p:nvSpPr>
          <p:cNvPr id="7" name="Slide Number Placeholder 6"/>
          <p:cNvSpPr>
            <a:spLocks noGrp="1"/>
          </p:cNvSpPr>
          <p:nvPr>
            <p:ph type="sldNum" sz="quarter" idx="12"/>
          </p:nvPr>
        </p:nvSpPr>
        <p:spPr>
          <a:xfrm>
            <a:off x="9147928" y="6356350"/>
            <a:ext cx="2743200" cy="365125"/>
          </a:xfrm>
        </p:spPr>
        <p:txBody>
          <a:bodyPr/>
          <a:lstStyle/>
          <a:p>
            <a:fld id="{42EC80E1-E6CF-41B1-A27E-1B1B6C718300}" type="slidenum">
              <a:rPr lang="en-US" smtClean="0"/>
              <a:t>‹#›</a:t>
            </a:fld>
            <a:endParaRPr lang="en-US"/>
          </a:p>
        </p:txBody>
      </p:sp>
    </p:spTree>
    <p:extLst>
      <p:ext uri="{BB962C8B-B14F-4D97-AF65-F5344CB8AC3E}">
        <p14:creationId xmlns:p14="http://schemas.microsoft.com/office/powerpoint/2010/main" val="276617212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0DD7F5-C115-441D-BEA6-4C39360CBF1D}" type="datetime1">
              <a:rPr lang="en-US" smtClean="0"/>
              <a:t>10/10/2024</a:t>
            </a:fld>
            <a:endParaRPr lang="en-US"/>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dirty="0"/>
              <a:t>City of El Segundo | 350 Main St. El Segundo, CA 90245</a:t>
            </a:r>
          </a:p>
        </p:txBody>
      </p:sp>
      <p:sp>
        <p:nvSpPr>
          <p:cNvPr id="9" name="Slide Number Placeholder 8"/>
          <p:cNvSpPr>
            <a:spLocks noGrp="1"/>
          </p:cNvSpPr>
          <p:nvPr>
            <p:ph type="sldNum" sz="quarter" idx="12"/>
          </p:nvPr>
        </p:nvSpPr>
        <p:spPr/>
        <p:txBody>
          <a:bodyPr/>
          <a:lstStyle/>
          <a:p>
            <a:fld id="{42EC80E1-E6CF-41B1-A27E-1B1B6C718300}" type="slidenum">
              <a:rPr lang="en-US" smtClean="0"/>
              <a:t>‹#›</a:t>
            </a:fld>
            <a:endParaRPr lang="en-US" dirty="0"/>
          </a:p>
        </p:txBody>
      </p:sp>
    </p:spTree>
    <p:extLst>
      <p:ext uri="{BB962C8B-B14F-4D97-AF65-F5344CB8AC3E}">
        <p14:creationId xmlns:p14="http://schemas.microsoft.com/office/powerpoint/2010/main" val="18874896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9B7657-697C-41A2-991C-C2302A33D108}" type="datetime1">
              <a:rPr lang="en-US" smtClean="0"/>
              <a:t>10/10/2024</a:t>
            </a:fld>
            <a:endParaRPr lang="en-US"/>
          </a:p>
        </p:txBody>
      </p:sp>
      <p:sp>
        <p:nvSpPr>
          <p:cNvPr id="4" name="Footer Placeholder 3"/>
          <p:cNvSpPr>
            <a:spLocks noGrp="1"/>
          </p:cNvSpPr>
          <p:nvPr>
            <p:ph type="ftr" sz="quarter" idx="11"/>
          </p:nvPr>
        </p:nvSpPr>
        <p:spPr/>
        <p:txBody>
          <a:bodyPr/>
          <a:lstStyle/>
          <a:p>
            <a:r>
              <a:rPr lang="en-US"/>
              <a:t>City of El Segundo | 350 Main St. El Segundo, CA 90245</a:t>
            </a:r>
          </a:p>
        </p:txBody>
      </p:sp>
      <p:sp>
        <p:nvSpPr>
          <p:cNvPr id="5" name="Slide Number Placeholder 4"/>
          <p:cNvSpPr>
            <a:spLocks noGrp="1"/>
          </p:cNvSpPr>
          <p:nvPr>
            <p:ph type="sldNum" sz="quarter" idx="12"/>
          </p:nvPr>
        </p:nvSpPr>
        <p:spPr/>
        <p:txBody>
          <a:bodyPr/>
          <a:lstStyle/>
          <a:p>
            <a:fld id="{42EC80E1-E6CF-41B1-A27E-1B1B6C718300}" type="slidenum">
              <a:rPr lang="en-US" smtClean="0"/>
              <a:t>‹#›</a:t>
            </a:fld>
            <a:endParaRPr lang="en-US"/>
          </a:p>
        </p:txBody>
      </p:sp>
    </p:spTree>
    <p:extLst>
      <p:ext uri="{BB962C8B-B14F-4D97-AF65-F5344CB8AC3E}">
        <p14:creationId xmlns:p14="http://schemas.microsoft.com/office/powerpoint/2010/main" val="79156937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38844C-B897-45FC-B37A-DF587393FB21}" type="datetime1">
              <a:rPr lang="en-US" smtClean="0"/>
              <a:t>10/10/2024</a:t>
            </a:fld>
            <a:endParaRPr lang="en-US"/>
          </a:p>
        </p:txBody>
      </p:sp>
      <p:sp>
        <p:nvSpPr>
          <p:cNvPr id="3" name="Footer Placeholder 2"/>
          <p:cNvSpPr>
            <a:spLocks noGrp="1"/>
          </p:cNvSpPr>
          <p:nvPr>
            <p:ph type="ftr" sz="quarter" idx="11"/>
          </p:nvPr>
        </p:nvSpPr>
        <p:spPr/>
        <p:txBody>
          <a:bodyPr/>
          <a:lstStyle/>
          <a:p>
            <a:r>
              <a:rPr lang="en-US"/>
              <a:t>City of El Segundo | 350 Main St. El Segundo, CA 90245</a:t>
            </a:r>
          </a:p>
        </p:txBody>
      </p:sp>
      <p:sp>
        <p:nvSpPr>
          <p:cNvPr id="4" name="Slide Number Placeholder 3"/>
          <p:cNvSpPr>
            <a:spLocks noGrp="1"/>
          </p:cNvSpPr>
          <p:nvPr>
            <p:ph type="sldNum" sz="quarter" idx="12"/>
          </p:nvPr>
        </p:nvSpPr>
        <p:spPr/>
        <p:txBody>
          <a:bodyPr/>
          <a:lstStyle/>
          <a:p>
            <a:fld id="{42EC80E1-E6CF-41B1-A27E-1B1B6C718300}" type="slidenum">
              <a:rPr lang="en-US" smtClean="0"/>
              <a:t>‹#›</a:t>
            </a:fld>
            <a:endParaRPr lang="en-US"/>
          </a:p>
        </p:txBody>
      </p:sp>
    </p:spTree>
    <p:extLst>
      <p:ext uri="{BB962C8B-B14F-4D97-AF65-F5344CB8AC3E}">
        <p14:creationId xmlns:p14="http://schemas.microsoft.com/office/powerpoint/2010/main" val="299417031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CF39430-DB33-4350-87BB-00D8096540FF}" type="datetime1">
              <a:rPr lang="en-US" smtClean="0"/>
              <a:t>10/10/2024</a:t>
            </a:fld>
            <a:endParaRPr lang="en-US"/>
          </a:p>
        </p:txBody>
      </p:sp>
      <p:sp>
        <p:nvSpPr>
          <p:cNvPr id="6" name="Footer Placeholder 5"/>
          <p:cNvSpPr>
            <a:spLocks noGrp="1"/>
          </p:cNvSpPr>
          <p:nvPr>
            <p:ph type="ftr" sz="quarter" idx="11"/>
          </p:nvPr>
        </p:nvSpPr>
        <p:spPr/>
        <p:txBody>
          <a:bodyPr/>
          <a:lstStyle/>
          <a:p>
            <a:r>
              <a:rPr lang="en-US"/>
              <a:t>City of El Segundo | 350 Main St. El Segundo, CA 90245</a:t>
            </a:r>
          </a:p>
        </p:txBody>
      </p:sp>
      <p:sp>
        <p:nvSpPr>
          <p:cNvPr id="7" name="Slide Number Placeholder 6"/>
          <p:cNvSpPr>
            <a:spLocks noGrp="1"/>
          </p:cNvSpPr>
          <p:nvPr>
            <p:ph type="sldNum" sz="quarter" idx="12"/>
          </p:nvPr>
        </p:nvSpPr>
        <p:spPr/>
        <p:txBody>
          <a:bodyPr/>
          <a:lstStyle/>
          <a:p>
            <a:fld id="{42EC80E1-E6CF-41B1-A27E-1B1B6C718300}" type="slidenum">
              <a:rPr lang="en-US" smtClean="0"/>
              <a:t>‹#›</a:t>
            </a:fld>
            <a:endParaRPr lang="en-US"/>
          </a:p>
        </p:txBody>
      </p:sp>
    </p:spTree>
    <p:extLst>
      <p:ext uri="{BB962C8B-B14F-4D97-AF65-F5344CB8AC3E}">
        <p14:creationId xmlns:p14="http://schemas.microsoft.com/office/powerpoint/2010/main" val="163193671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404DB-AB38-4927-B5B3-77860072A8AB}" type="datetime1">
              <a:rPr lang="en-US" smtClean="0"/>
              <a:t>10/10/2024</a:t>
            </a:fld>
            <a:endParaRPr lang="en-US"/>
          </a:p>
        </p:txBody>
      </p:sp>
      <p:sp>
        <p:nvSpPr>
          <p:cNvPr id="6" name="Footer Placeholder 5"/>
          <p:cNvSpPr>
            <a:spLocks noGrp="1"/>
          </p:cNvSpPr>
          <p:nvPr>
            <p:ph type="ftr" sz="quarter" idx="11"/>
          </p:nvPr>
        </p:nvSpPr>
        <p:spPr/>
        <p:txBody>
          <a:bodyPr/>
          <a:lstStyle/>
          <a:p>
            <a:r>
              <a:rPr lang="en-US"/>
              <a:t>City of El Segundo | 350 Main St. El Segundo, CA 90245</a:t>
            </a:r>
          </a:p>
        </p:txBody>
      </p:sp>
      <p:sp>
        <p:nvSpPr>
          <p:cNvPr id="7" name="Slide Number Placeholder 6"/>
          <p:cNvSpPr>
            <a:spLocks noGrp="1"/>
          </p:cNvSpPr>
          <p:nvPr>
            <p:ph type="sldNum" sz="quarter" idx="12"/>
          </p:nvPr>
        </p:nvSpPr>
        <p:spPr/>
        <p:txBody>
          <a:bodyPr/>
          <a:lstStyle/>
          <a:p>
            <a:fld id="{42EC80E1-E6CF-41B1-A27E-1B1B6C718300}" type="slidenum">
              <a:rPr lang="en-US" smtClean="0"/>
              <a:t>‹#›</a:t>
            </a:fld>
            <a:endParaRPr lang="en-US"/>
          </a:p>
        </p:txBody>
      </p:sp>
    </p:spTree>
    <p:extLst>
      <p:ext uri="{BB962C8B-B14F-4D97-AF65-F5344CB8AC3E}">
        <p14:creationId xmlns:p14="http://schemas.microsoft.com/office/powerpoint/2010/main" val="28629203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3000">
              <a:srgbClr val="433398"/>
            </a:gs>
            <a:gs pos="47000">
              <a:srgbClr val="015492"/>
            </a:gs>
          </a:gsLst>
          <a:lin ang="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9166504-63B5-4925-96AF-B7399503683E}" type="datetime1">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City of El Segundo | 350 Main St. El Segundo, CA 90245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42EC80E1-E6CF-41B1-A27E-1B1B6C718300}" type="slidenum">
              <a:rPr lang="en-US" smtClean="0"/>
              <a:pPr/>
              <a:t>‹#›</a:t>
            </a:fld>
            <a:endParaRPr lang="en-US" dirty="0"/>
          </a:p>
        </p:txBody>
      </p:sp>
    </p:spTree>
    <p:extLst>
      <p:ext uri="{BB962C8B-B14F-4D97-AF65-F5344CB8AC3E}">
        <p14:creationId xmlns:p14="http://schemas.microsoft.com/office/powerpoint/2010/main" val="3492502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60107-41B1-4349-B8DD-C25FF14561A3}" type="datetimeFigureOut">
              <a:rPr lang="en-US" smtClean="0"/>
              <a:t>10/10/2024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City of El Segundo 350 Main St. El Segundo, CA 90245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AADD6-A28B-4508-9FFE-A97C273B280C}" type="slidenum">
              <a:rPr lang="en-US" smtClean="0"/>
              <a:pPr/>
              <a:t>‹#›</a:t>
            </a:fld>
            <a:r>
              <a:rPr lang="en-US" dirty="0"/>
              <a:t>  </a:t>
            </a:r>
          </a:p>
        </p:txBody>
      </p:sp>
    </p:spTree>
    <p:extLst>
      <p:ext uri="{BB962C8B-B14F-4D97-AF65-F5344CB8AC3E}">
        <p14:creationId xmlns:p14="http://schemas.microsoft.com/office/powerpoint/2010/main" val="4082362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7360" y="1726773"/>
            <a:ext cx="9969215" cy="2387600"/>
          </a:xfrm>
        </p:spPr>
        <p:txBody>
          <a:bodyPr/>
          <a:lstStyle/>
          <a:p>
            <a:r>
              <a:rPr lang="en-US" dirty="0">
                <a:solidFill>
                  <a:schemeClr val="bg1"/>
                </a:solidFill>
                <a:latin typeface="Arial" panose="020B0604020202020204" pitchFamily="34" charset="0"/>
                <a:cs typeface="Arial" panose="020B0604020202020204" pitchFamily="34" charset="0"/>
              </a:rPr>
              <a:t>Annual Housing Community Meeting</a:t>
            </a:r>
          </a:p>
        </p:txBody>
      </p:sp>
      <p:sp>
        <p:nvSpPr>
          <p:cNvPr id="3" name="Subtitle 2"/>
          <p:cNvSpPr>
            <a:spLocks noGrp="1"/>
          </p:cNvSpPr>
          <p:nvPr>
            <p:ph type="subTitle" idx="1"/>
          </p:nvPr>
        </p:nvSpPr>
        <p:spPr>
          <a:xfrm>
            <a:off x="1649968" y="4430094"/>
            <a:ext cx="9144000" cy="1655762"/>
          </a:xfrm>
        </p:spPr>
        <p:txBody>
          <a:bodyPr/>
          <a:lstStyle/>
          <a:p>
            <a:r>
              <a:rPr lang="en-US" dirty="0"/>
              <a:t>Housing Element Status Update</a:t>
            </a:r>
          </a:p>
          <a:p>
            <a:r>
              <a:rPr lang="en-US" dirty="0"/>
              <a:t>October 10, 2024 </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94268" y="-172634"/>
            <a:ext cx="3488472" cy="2405843"/>
          </a:xfrm>
          <a:prstGeom prst="rect">
            <a:avLst/>
          </a:prstGeom>
        </p:spPr>
      </p:pic>
    </p:spTree>
    <p:extLst>
      <p:ext uri="{BB962C8B-B14F-4D97-AF65-F5344CB8AC3E}">
        <p14:creationId xmlns:p14="http://schemas.microsoft.com/office/powerpoint/2010/main" val="230909587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39CC-5072-9448-124C-F8A09A9D24CB}"/>
              </a:ext>
            </a:extLst>
          </p:cNvPr>
          <p:cNvSpPr>
            <a:spLocks noGrp="1"/>
          </p:cNvSpPr>
          <p:nvPr>
            <p:ph type="title"/>
          </p:nvPr>
        </p:nvSpPr>
        <p:spPr/>
        <p:txBody>
          <a:bodyPr/>
          <a:lstStyle/>
          <a:p>
            <a:pPr algn="ctr"/>
            <a:r>
              <a:rPr lang="en-US" dirty="0"/>
              <a:t>Program No. 6 - Rezoning </a:t>
            </a:r>
            <a:br>
              <a:rPr lang="en-US" dirty="0"/>
            </a:br>
            <a:r>
              <a:rPr lang="en-US" dirty="0"/>
              <a:t>(Mixed-Use Overlay)</a:t>
            </a:r>
          </a:p>
        </p:txBody>
      </p:sp>
      <p:pic>
        <p:nvPicPr>
          <p:cNvPr id="7" name="Content Placeholder 6">
            <a:extLst>
              <a:ext uri="{FF2B5EF4-FFF2-40B4-BE49-F238E27FC236}">
                <a16:creationId xmlns:a16="http://schemas.microsoft.com/office/drawing/2014/main" id="{433F934A-5118-0199-6482-AAA8B043A693}"/>
              </a:ext>
            </a:extLst>
          </p:cNvPr>
          <p:cNvPicPr>
            <a:picLocks noGrp="1" noChangeAspect="1"/>
          </p:cNvPicPr>
          <p:nvPr>
            <p:ph idx="1"/>
          </p:nvPr>
        </p:nvPicPr>
        <p:blipFill>
          <a:blip r:embed="rId3"/>
          <a:stretch>
            <a:fillRect/>
          </a:stretch>
        </p:blipFill>
        <p:spPr>
          <a:xfrm>
            <a:off x="474454" y="1690688"/>
            <a:ext cx="8574538" cy="4351338"/>
          </a:xfrm>
          <a:prstGeom prst="rect">
            <a:avLst/>
          </a:prstGeom>
          <a:ln w="38100">
            <a:solidFill>
              <a:schemeClr val="tx1"/>
            </a:solidFill>
          </a:ln>
        </p:spPr>
      </p:pic>
      <p:sp>
        <p:nvSpPr>
          <p:cNvPr id="4" name="Date Placeholder 3">
            <a:extLst>
              <a:ext uri="{FF2B5EF4-FFF2-40B4-BE49-F238E27FC236}">
                <a16:creationId xmlns:a16="http://schemas.microsoft.com/office/drawing/2014/main" id="{593F5F23-C2B7-D881-D637-6BB91E5BCB56}"/>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3DD03306-0855-4F90-1BD1-E63C8CDD8F5E}"/>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516F2CAD-2E4F-7E30-4123-084CC6BC2937}"/>
              </a:ext>
            </a:extLst>
          </p:cNvPr>
          <p:cNvSpPr>
            <a:spLocks noGrp="1"/>
          </p:cNvSpPr>
          <p:nvPr>
            <p:ph type="sldNum" sz="quarter" idx="12"/>
          </p:nvPr>
        </p:nvSpPr>
        <p:spPr/>
        <p:txBody>
          <a:bodyPr/>
          <a:lstStyle/>
          <a:p>
            <a:fld id="{42EC80E1-E6CF-41B1-A27E-1B1B6C718300}" type="slidenum">
              <a:rPr lang="en-US" smtClean="0"/>
              <a:t>10</a:t>
            </a:fld>
            <a:endParaRPr lang="en-US" dirty="0"/>
          </a:p>
        </p:txBody>
      </p:sp>
      <p:sp>
        <p:nvSpPr>
          <p:cNvPr id="8" name="TextBox 7">
            <a:extLst>
              <a:ext uri="{FF2B5EF4-FFF2-40B4-BE49-F238E27FC236}">
                <a16:creationId xmlns:a16="http://schemas.microsoft.com/office/drawing/2014/main" id="{68C1C281-201C-E21B-1C50-936A75E1448E}"/>
              </a:ext>
            </a:extLst>
          </p:cNvPr>
          <p:cNvSpPr txBox="1"/>
          <p:nvPr/>
        </p:nvSpPr>
        <p:spPr>
          <a:xfrm>
            <a:off x="3086100" y="2785418"/>
            <a:ext cx="3009900" cy="461665"/>
          </a:xfrm>
          <a:prstGeom prst="rect">
            <a:avLst/>
          </a:prstGeom>
          <a:solidFill>
            <a:srgbClr val="F4F6A2"/>
          </a:solidFill>
          <a:ln w="38100">
            <a:solidFill>
              <a:srgbClr val="FFC000"/>
            </a:solidFill>
          </a:ln>
        </p:spPr>
        <p:txBody>
          <a:bodyPr wrap="square" rtlCol="0">
            <a:spAutoFit/>
          </a:bodyPr>
          <a:lstStyle/>
          <a:p>
            <a:pPr algn="ctr"/>
            <a:r>
              <a:rPr lang="en-US" sz="2400" dirty="0"/>
              <a:t>Mixed-Use Overlay</a:t>
            </a:r>
          </a:p>
        </p:txBody>
      </p:sp>
      <p:sp>
        <p:nvSpPr>
          <p:cNvPr id="3" name="TextBox 2">
            <a:extLst>
              <a:ext uri="{FF2B5EF4-FFF2-40B4-BE49-F238E27FC236}">
                <a16:creationId xmlns:a16="http://schemas.microsoft.com/office/drawing/2014/main" id="{BA8237A9-918B-CF60-AC66-1FF727942871}"/>
              </a:ext>
            </a:extLst>
          </p:cNvPr>
          <p:cNvSpPr txBox="1"/>
          <p:nvPr/>
        </p:nvSpPr>
        <p:spPr>
          <a:xfrm>
            <a:off x="9113371" y="1690688"/>
            <a:ext cx="2901821" cy="1477328"/>
          </a:xfrm>
          <a:prstGeom prst="rect">
            <a:avLst/>
          </a:prstGeom>
          <a:noFill/>
          <a:ln>
            <a:noFill/>
          </a:ln>
        </p:spPr>
        <p:txBody>
          <a:bodyPr wrap="square" rtlCol="0">
            <a:spAutoFit/>
          </a:bodyPr>
          <a:lstStyle/>
          <a:p>
            <a:r>
              <a:rPr lang="en-US" dirty="0">
                <a:solidFill>
                  <a:schemeClr val="bg1"/>
                </a:solidFill>
              </a:rPr>
              <a:t>Four sites</a:t>
            </a:r>
          </a:p>
          <a:p>
            <a:endParaRPr lang="en-US" dirty="0">
              <a:solidFill>
                <a:schemeClr val="bg1"/>
              </a:solidFill>
            </a:endParaRPr>
          </a:p>
          <a:p>
            <a:r>
              <a:rPr lang="en-US" dirty="0">
                <a:solidFill>
                  <a:schemeClr val="bg1"/>
                </a:solidFill>
              </a:rPr>
              <a:t>Density: 75 du/ac</a:t>
            </a:r>
          </a:p>
          <a:p>
            <a:endParaRPr lang="en-US" dirty="0">
              <a:solidFill>
                <a:schemeClr val="bg1"/>
              </a:solidFill>
            </a:endParaRPr>
          </a:p>
          <a:p>
            <a:r>
              <a:rPr lang="en-US" dirty="0">
                <a:solidFill>
                  <a:schemeClr val="bg1"/>
                </a:solidFill>
              </a:rPr>
              <a:t>Additional units: 335</a:t>
            </a:r>
            <a:r>
              <a:rPr lang="en-US" dirty="0"/>
              <a:t> </a:t>
            </a:r>
          </a:p>
        </p:txBody>
      </p:sp>
      <p:sp>
        <p:nvSpPr>
          <p:cNvPr id="9" name="Oval 8">
            <a:extLst>
              <a:ext uri="{FF2B5EF4-FFF2-40B4-BE49-F238E27FC236}">
                <a16:creationId xmlns:a16="http://schemas.microsoft.com/office/drawing/2014/main" id="{F4EB667F-BA91-7621-290F-C23848B43D09}"/>
              </a:ext>
            </a:extLst>
          </p:cNvPr>
          <p:cNvSpPr/>
          <p:nvPr/>
        </p:nvSpPr>
        <p:spPr>
          <a:xfrm>
            <a:off x="6177280" y="3203903"/>
            <a:ext cx="326830" cy="3216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977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6" presetClass="emph" presetSubtype="0" fill="hold" grpId="1" nodeType="afterEffect">
                                  <p:stCondLst>
                                    <p:cond delay="0"/>
                                  </p:stCondLst>
                                  <p:childTnLst>
                                    <p:animEffect transition="out" filter="fade">
                                      <p:cBhvr>
                                        <p:cTn id="13" dur="2000" tmFilter="0, 0; .2, .5; .8, .5; 1, 0"/>
                                        <p:tgtEl>
                                          <p:spTgt spid="9"/>
                                        </p:tgtEl>
                                      </p:cBhvr>
                                    </p:animEffect>
                                    <p:animScale>
                                      <p:cBhvr>
                                        <p:cTn id="14"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81F276-1D1B-1D8C-97FD-5591384BC284}"/>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2306AED9-650F-2B13-4EE1-D9C2C2E2AFA1}"/>
              </a:ext>
            </a:extLst>
          </p:cNvPr>
          <p:cNvSpPr>
            <a:spLocks noGrp="1"/>
          </p:cNvSpPr>
          <p:nvPr>
            <p:ph type="ftr" sz="quarter" idx="11"/>
          </p:nvPr>
        </p:nvSpPr>
        <p:spPr/>
        <p:txBody>
          <a:bodyPr/>
          <a:lstStyle/>
          <a:p>
            <a:r>
              <a:rPr lang="en-US" dirty="0"/>
              <a:t>City of El Segundo | 350 Main St. El Segundo, CA 90245</a:t>
            </a:r>
          </a:p>
        </p:txBody>
      </p:sp>
      <p:sp>
        <p:nvSpPr>
          <p:cNvPr id="6" name="Slide Number Placeholder 5">
            <a:extLst>
              <a:ext uri="{FF2B5EF4-FFF2-40B4-BE49-F238E27FC236}">
                <a16:creationId xmlns:a16="http://schemas.microsoft.com/office/drawing/2014/main" id="{7D2F35A6-F75B-CE7E-4427-EE0F38BE5459}"/>
              </a:ext>
            </a:extLst>
          </p:cNvPr>
          <p:cNvSpPr>
            <a:spLocks noGrp="1"/>
          </p:cNvSpPr>
          <p:nvPr>
            <p:ph type="sldNum" sz="quarter" idx="12"/>
          </p:nvPr>
        </p:nvSpPr>
        <p:spPr/>
        <p:txBody>
          <a:bodyPr/>
          <a:lstStyle/>
          <a:p>
            <a:fld id="{42EC80E1-E6CF-41B1-A27E-1B1B6C718300}" type="slidenum">
              <a:rPr lang="en-US" smtClean="0"/>
              <a:t>11</a:t>
            </a:fld>
            <a:endParaRPr lang="en-US" dirty="0"/>
          </a:p>
        </p:txBody>
      </p:sp>
      <p:pic>
        <p:nvPicPr>
          <p:cNvPr id="8" name="Content Placeholder 7">
            <a:extLst>
              <a:ext uri="{FF2B5EF4-FFF2-40B4-BE49-F238E27FC236}">
                <a16:creationId xmlns:a16="http://schemas.microsoft.com/office/drawing/2014/main" id="{689CE4FA-5C88-306F-F6DC-A850112365B5}"/>
              </a:ext>
            </a:extLst>
          </p:cNvPr>
          <p:cNvPicPr>
            <a:picLocks noGrp="1" noChangeAspect="1"/>
          </p:cNvPicPr>
          <p:nvPr>
            <p:ph idx="1"/>
          </p:nvPr>
        </p:nvPicPr>
        <p:blipFill rotWithShape="1">
          <a:blip r:embed="rId3"/>
          <a:srcRect t="2692"/>
          <a:stretch/>
        </p:blipFill>
        <p:spPr>
          <a:xfrm>
            <a:off x="751840" y="-2144"/>
            <a:ext cx="10601960" cy="6860144"/>
          </a:xfrm>
        </p:spPr>
      </p:pic>
      <p:sp>
        <p:nvSpPr>
          <p:cNvPr id="2" name="TextBox 1">
            <a:extLst>
              <a:ext uri="{FF2B5EF4-FFF2-40B4-BE49-F238E27FC236}">
                <a16:creationId xmlns:a16="http://schemas.microsoft.com/office/drawing/2014/main" id="{4667AECA-50AB-8993-9A44-0C34A8BA5B9D}"/>
              </a:ext>
            </a:extLst>
          </p:cNvPr>
          <p:cNvSpPr txBox="1"/>
          <p:nvPr/>
        </p:nvSpPr>
        <p:spPr>
          <a:xfrm>
            <a:off x="7846060" y="484823"/>
            <a:ext cx="2872740" cy="461665"/>
          </a:xfrm>
          <a:prstGeom prst="rect">
            <a:avLst/>
          </a:prstGeom>
          <a:solidFill>
            <a:srgbClr val="A4BBFA"/>
          </a:solidFill>
          <a:ln>
            <a:solidFill>
              <a:schemeClr val="bg1"/>
            </a:solidFill>
          </a:ln>
        </p:spPr>
        <p:txBody>
          <a:bodyPr wrap="square" rtlCol="0">
            <a:spAutoFit/>
          </a:bodyPr>
          <a:lstStyle/>
          <a:p>
            <a:pPr algn="ctr"/>
            <a:r>
              <a:rPr lang="en-US" sz="2400" dirty="0"/>
              <a:t>703 North PCH </a:t>
            </a:r>
          </a:p>
        </p:txBody>
      </p:sp>
    </p:spTree>
    <p:extLst>
      <p:ext uri="{BB962C8B-B14F-4D97-AF65-F5344CB8AC3E}">
        <p14:creationId xmlns:p14="http://schemas.microsoft.com/office/powerpoint/2010/main" val="214412014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39CC-5072-9448-124C-F8A09A9D24CB}"/>
              </a:ext>
            </a:extLst>
          </p:cNvPr>
          <p:cNvSpPr>
            <a:spLocks noGrp="1"/>
          </p:cNvSpPr>
          <p:nvPr>
            <p:ph type="title"/>
          </p:nvPr>
        </p:nvSpPr>
        <p:spPr/>
        <p:txBody>
          <a:bodyPr/>
          <a:lstStyle/>
          <a:p>
            <a:pPr algn="ctr"/>
            <a:r>
              <a:rPr lang="en-US" dirty="0"/>
              <a:t>Program No. 6 - Rezoning </a:t>
            </a:r>
            <a:br>
              <a:rPr lang="en-US" dirty="0"/>
            </a:br>
            <a:r>
              <a:rPr lang="en-US" dirty="0"/>
              <a:t>(Housing Overlay)</a:t>
            </a:r>
          </a:p>
        </p:txBody>
      </p:sp>
      <p:sp>
        <p:nvSpPr>
          <p:cNvPr id="4" name="Date Placeholder 3">
            <a:extLst>
              <a:ext uri="{FF2B5EF4-FFF2-40B4-BE49-F238E27FC236}">
                <a16:creationId xmlns:a16="http://schemas.microsoft.com/office/drawing/2014/main" id="{593F5F23-C2B7-D881-D637-6BB91E5BCB56}"/>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3DD03306-0855-4F90-1BD1-E63C8CDD8F5E}"/>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516F2CAD-2E4F-7E30-4123-084CC6BC2937}"/>
              </a:ext>
            </a:extLst>
          </p:cNvPr>
          <p:cNvSpPr>
            <a:spLocks noGrp="1"/>
          </p:cNvSpPr>
          <p:nvPr>
            <p:ph type="sldNum" sz="quarter" idx="12"/>
          </p:nvPr>
        </p:nvSpPr>
        <p:spPr/>
        <p:txBody>
          <a:bodyPr/>
          <a:lstStyle/>
          <a:p>
            <a:fld id="{42EC80E1-E6CF-41B1-A27E-1B1B6C718300}" type="slidenum">
              <a:rPr lang="en-US" smtClean="0"/>
              <a:t>12</a:t>
            </a:fld>
            <a:endParaRPr lang="en-US" dirty="0"/>
          </a:p>
        </p:txBody>
      </p:sp>
      <p:pic>
        <p:nvPicPr>
          <p:cNvPr id="7" name="Picture 6" descr="Graphical user interface&#10;&#10;Description automatically generated">
            <a:extLst>
              <a:ext uri="{FF2B5EF4-FFF2-40B4-BE49-F238E27FC236}">
                <a16:creationId xmlns:a16="http://schemas.microsoft.com/office/drawing/2014/main" id="{C13F20BD-B775-8A78-0453-DB4C3C441845}"/>
              </a:ext>
            </a:extLst>
          </p:cNvPr>
          <p:cNvPicPr>
            <a:picLocks noChangeAspect="1"/>
          </p:cNvPicPr>
          <p:nvPr/>
        </p:nvPicPr>
        <p:blipFill rotWithShape="1">
          <a:blip r:embed="rId3">
            <a:extLst>
              <a:ext uri="{28A0092B-C50C-407E-A947-70E740481C1C}">
                <a14:useLocalDpi xmlns:a14="http://schemas.microsoft.com/office/drawing/2010/main" val="0"/>
              </a:ext>
            </a:extLst>
          </a:blip>
          <a:srcRect l="17016" t="25116" r="41255" b="58086"/>
          <a:stretch/>
        </p:blipFill>
        <p:spPr>
          <a:xfrm>
            <a:off x="552278" y="1690688"/>
            <a:ext cx="8347119" cy="4348164"/>
          </a:xfrm>
          <a:prstGeom prst="rect">
            <a:avLst/>
          </a:prstGeom>
          <a:ln w="38100">
            <a:solidFill>
              <a:schemeClr val="tx1"/>
            </a:solidFill>
          </a:ln>
        </p:spPr>
      </p:pic>
      <p:sp>
        <p:nvSpPr>
          <p:cNvPr id="8" name="TextBox 7">
            <a:extLst>
              <a:ext uri="{FF2B5EF4-FFF2-40B4-BE49-F238E27FC236}">
                <a16:creationId xmlns:a16="http://schemas.microsoft.com/office/drawing/2014/main" id="{68C1C281-201C-E21B-1C50-936A75E1448E}"/>
              </a:ext>
            </a:extLst>
          </p:cNvPr>
          <p:cNvSpPr txBox="1"/>
          <p:nvPr/>
        </p:nvSpPr>
        <p:spPr>
          <a:xfrm>
            <a:off x="3220887" y="2598003"/>
            <a:ext cx="3009900" cy="830997"/>
          </a:xfrm>
          <a:prstGeom prst="rect">
            <a:avLst/>
          </a:prstGeom>
          <a:solidFill>
            <a:srgbClr val="F4F6A2"/>
          </a:solidFill>
          <a:ln w="38100">
            <a:solidFill>
              <a:srgbClr val="FFC000"/>
            </a:solidFill>
          </a:ln>
        </p:spPr>
        <p:txBody>
          <a:bodyPr wrap="square" rtlCol="0">
            <a:spAutoFit/>
          </a:bodyPr>
          <a:lstStyle/>
          <a:p>
            <a:pPr algn="ctr"/>
            <a:r>
              <a:rPr lang="en-US" sz="2400" dirty="0"/>
              <a:t>Housing Overlay</a:t>
            </a:r>
          </a:p>
          <a:p>
            <a:pPr algn="ctr"/>
            <a:r>
              <a:rPr lang="en-US" sz="2400" dirty="0"/>
              <a:t>(Phase 1)</a:t>
            </a:r>
          </a:p>
        </p:txBody>
      </p:sp>
      <p:sp>
        <p:nvSpPr>
          <p:cNvPr id="3" name="TextBox 2">
            <a:extLst>
              <a:ext uri="{FF2B5EF4-FFF2-40B4-BE49-F238E27FC236}">
                <a16:creationId xmlns:a16="http://schemas.microsoft.com/office/drawing/2014/main" id="{B43B6827-A306-37F2-37BA-E9BD4AD993D7}"/>
              </a:ext>
            </a:extLst>
          </p:cNvPr>
          <p:cNvSpPr txBox="1"/>
          <p:nvPr/>
        </p:nvSpPr>
        <p:spPr>
          <a:xfrm>
            <a:off x="9113371" y="1690688"/>
            <a:ext cx="2901821" cy="1477328"/>
          </a:xfrm>
          <a:prstGeom prst="rect">
            <a:avLst/>
          </a:prstGeom>
          <a:noFill/>
          <a:ln>
            <a:noFill/>
          </a:ln>
        </p:spPr>
        <p:txBody>
          <a:bodyPr wrap="square" rtlCol="0">
            <a:spAutoFit/>
          </a:bodyPr>
          <a:lstStyle/>
          <a:p>
            <a:r>
              <a:rPr lang="en-US" dirty="0">
                <a:solidFill>
                  <a:schemeClr val="bg1"/>
                </a:solidFill>
              </a:rPr>
              <a:t>Five sites</a:t>
            </a:r>
          </a:p>
          <a:p>
            <a:endParaRPr lang="en-US" dirty="0">
              <a:solidFill>
                <a:schemeClr val="bg1"/>
              </a:solidFill>
            </a:endParaRPr>
          </a:p>
          <a:p>
            <a:r>
              <a:rPr lang="en-US" dirty="0">
                <a:solidFill>
                  <a:schemeClr val="bg1"/>
                </a:solidFill>
              </a:rPr>
              <a:t>Density: 65 du/ac</a:t>
            </a:r>
          </a:p>
          <a:p>
            <a:endParaRPr lang="en-US" dirty="0">
              <a:solidFill>
                <a:schemeClr val="bg1"/>
              </a:solidFill>
            </a:endParaRPr>
          </a:p>
          <a:p>
            <a:r>
              <a:rPr lang="en-US" dirty="0">
                <a:solidFill>
                  <a:schemeClr val="bg1"/>
                </a:solidFill>
              </a:rPr>
              <a:t>Additional units: 193</a:t>
            </a:r>
            <a:r>
              <a:rPr lang="en-US" dirty="0"/>
              <a:t> </a:t>
            </a:r>
          </a:p>
        </p:txBody>
      </p:sp>
      <p:sp>
        <p:nvSpPr>
          <p:cNvPr id="9" name="Rectangle 8">
            <a:extLst>
              <a:ext uri="{FF2B5EF4-FFF2-40B4-BE49-F238E27FC236}">
                <a16:creationId xmlns:a16="http://schemas.microsoft.com/office/drawing/2014/main" id="{34D1ADCC-1380-1B39-D45B-E9B303125310}"/>
              </a:ext>
            </a:extLst>
          </p:cNvPr>
          <p:cNvSpPr/>
          <p:nvPr/>
        </p:nvSpPr>
        <p:spPr>
          <a:xfrm>
            <a:off x="6145753" y="5212080"/>
            <a:ext cx="134787" cy="213360"/>
          </a:xfrm>
          <a:prstGeom prst="rect">
            <a:avLst/>
          </a:prstGeom>
          <a:solidFill>
            <a:srgbClr val="0078D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60370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39CC-5072-9448-124C-F8A09A9D24CB}"/>
              </a:ext>
            </a:extLst>
          </p:cNvPr>
          <p:cNvSpPr>
            <a:spLocks noGrp="1"/>
          </p:cNvSpPr>
          <p:nvPr>
            <p:ph type="title"/>
          </p:nvPr>
        </p:nvSpPr>
        <p:spPr/>
        <p:txBody>
          <a:bodyPr/>
          <a:lstStyle/>
          <a:p>
            <a:pPr algn="ctr"/>
            <a:r>
              <a:rPr lang="en-US" dirty="0"/>
              <a:t>Program No. 6 - Rezoning </a:t>
            </a:r>
            <a:br>
              <a:rPr lang="en-US" dirty="0"/>
            </a:br>
            <a:r>
              <a:rPr lang="en-US" dirty="0"/>
              <a:t>(Downtown Specific Plan)</a:t>
            </a:r>
          </a:p>
        </p:txBody>
      </p:sp>
      <p:sp>
        <p:nvSpPr>
          <p:cNvPr id="4" name="Date Placeholder 3">
            <a:extLst>
              <a:ext uri="{FF2B5EF4-FFF2-40B4-BE49-F238E27FC236}">
                <a16:creationId xmlns:a16="http://schemas.microsoft.com/office/drawing/2014/main" id="{593F5F23-C2B7-D881-D637-6BB91E5BCB56}"/>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3DD03306-0855-4F90-1BD1-E63C8CDD8F5E}"/>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516F2CAD-2E4F-7E30-4123-084CC6BC2937}"/>
              </a:ext>
            </a:extLst>
          </p:cNvPr>
          <p:cNvSpPr>
            <a:spLocks noGrp="1"/>
          </p:cNvSpPr>
          <p:nvPr>
            <p:ph type="sldNum" sz="quarter" idx="12"/>
          </p:nvPr>
        </p:nvSpPr>
        <p:spPr/>
        <p:txBody>
          <a:bodyPr/>
          <a:lstStyle/>
          <a:p>
            <a:fld id="{42EC80E1-E6CF-41B1-A27E-1B1B6C718300}" type="slidenum">
              <a:rPr lang="en-US" smtClean="0"/>
              <a:t>13</a:t>
            </a:fld>
            <a:endParaRPr lang="en-US" dirty="0"/>
          </a:p>
        </p:txBody>
      </p:sp>
      <p:sp>
        <p:nvSpPr>
          <p:cNvPr id="8" name="TextBox 7">
            <a:extLst>
              <a:ext uri="{FF2B5EF4-FFF2-40B4-BE49-F238E27FC236}">
                <a16:creationId xmlns:a16="http://schemas.microsoft.com/office/drawing/2014/main" id="{68C1C281-201C-E21B-1C50-936A75E1448E}"/>
              </a:ext>
            </a:extLst>
          </p:cNvPr>
          <p:cNvSpPr txBox="1"/>
          <p:nvPr/>
        </p:nvSpPr>
        <p:spPr>
          <a:xfrm>
            <a:off x="3220887" y="2598003"/>
            <a:ext cx="3009900" cy="830997"/>
          </a:xfrm>
          <a:prstGeom prst="rect">
            <a:avLst/>
          </a:prstGeom>
          <a:solidFill>
            <a:srgbClr val="F4F6A2"/>
          </a:solidFill>
          <a:ln w="38100">
            <a:solidFill>
              <a:srgbClr val="FFC000"/>
            </a:solidFill>
          </a:ln>
        </p:spPr>
        <p:txBody>
          <a:bodyPr wrap="square" rtlCol="0">
            <a:spAutoFit/>
          </a:bodyPr>
          <a:lstStyle/>
          <a:p>
            <a:pPr algn="ctr"/>
            <a:r>
              <a:rPr lang="en-US" sz="2400" dirty="0"/>
              <a:t>Housing Overlay</a:t>
            </a:r>
          </a:p>
          <a:p>
            <a:pPr algn="ctr"/>
            <a:r>
              <a:rPr lang="en-US" sz="2400" dirty="0"/>
              <a:t>(Phase 1)</a:t>
            </a:r>
          </a:p>
        </p:txBody>
      </p:sp>
      <p:sp>
        <p:nvSpPr>
          <p:cNvPr id="3" name="TextBox 2">
            <a:extLst>
              <a:ext uri="{FF2B5EF4-FFF2-40B4-BE49-F238E27FC236}">
                <a16:creationId xmlns:a16="http://schemas.microsoft.com/office/drawing/2014/main" id="{B43B6827-A306-37F2-37BA-E9BD4AD993D7}"/>
              </a:ext>
            </a:extLst>
          </p:cNvPr>
          <p:cNvSpPr txBox="1"/>
          <p:nvPr/>
        </p:nvSpPr>
        <p:spPr>
          <a:xfrm>
            <a:off x="9113371" y="1690688"/>
            <a:ext cx="2901821" cy="1477328"/>
          </a:xfrm>
          <a:prstGeom prst="rect">
            <a:avLst/>
          </a:prstGeom>
          <a:noFill/>
          <a:ln>
            <a:noFill/>
          </a:ln>
        </p:spPr>
        <p:txBody>
          <a:bodyPr wrap="square" rtlCol="0">
            <a:spAutoFit/>
          </a:bodyPr>
          <a:lstStyle/>
          <a:p>
            <a:r>
              <a:rPr lang="en-US" dirty="0">
                <a:solidFill>
                  <a:schemeClr val="bg1"/>
                </a:solidFill>
              </a:rPr>
              <a:t>District-wide</a:t>
            </a:r>
          </a:p>
          <a:p>
            <a:endParaRPr lang="en-US" dirty="0">
              <a:solidFill>
                <a:schemeClr val="bg1"/>
              </a:solidFill>
            </a:endParaRPr>
          </a:p>
          <a:p>
            <a:r>
              <a:rPr lang="en-US" dirty="0">
                <a:solidFill>
                  <a:schemeClr val="bg1"/>
                </a:solidFill>
              </a:rPr>
              <a:t>Density: No maximum</a:t>
            </a:r>
          </a:p>
          <a:p>
            <a:endParaRPr lang="en-US" dirty="0">
              <a:solidFill>
                <a:schemeClr val="bg1"/>
              </a:solidFill>
            </a:endParaRPr>
          </a:p>
          <a:p>
            <a:r>
              <a:rPr lang="en-US" dirty="0">
                <a:solidFill>
                  <a:schemeClr val="bg1"/>
                </a:solidFill>
              </a:rPr>
              <a:t>Additional units: 300</a:t>
            </a:r>
            <a:endParaRPr lang="en-US" dirty="0"/>
          </a:p>
        </p:txBody>
      </p:sp>
      <p:pic>
        <p:nvPicPr>
          <p:cNvPr id="9" name="Picture 8">
            <a:extLst>
              <a:ext uri="{FF2B5EF4-FFF2-40B4-BE49-F238E27FC236}">
                <a16:creationId xmlns:a16="http://schemas.microsoft.com/office/drawing/2014/main" id="{B65A9142-75FE-507F-9772-689CD4755ACB}"/>
              </a:ext>
            </a:extLst>
          </p:cNvPr>
          <p:cNvPicPr>
            <a:picLocks noChangeAspect="1"/>
          </p:cNvPicPr>
          <p:nvPr/>
        </p:nvPicPr>
        <p:blipFill rotWithShape="1">
          <a:blip r:embed="rId3"/>
          <a:srcRect r="1183" b="2526"/>
          <a:stretch/>
        </p:blipFill>
        <p:spPr>
          <a:xfrm>
            <a:off x="619951" y="1585614"/>
            <a:ext cx="8190211" cy="4683106"/>
          </a:xfrm>
          <a:prstGeom prst="rect">
            <a:avLst/>
          </a:prstGeom>
        </p:spPr>
      </p:pic>
    </p:spTree>
    <p:extLst>
      <p:ext uri="{BB962C8B-B14F-4D97-AF65-F5344CB8AC3E}">
        <p14:creationId xmlns:p14="http://schemas.microsoft.com/office/powerpoint/2010/main" val="95432969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4068-DEF0-C2A8-15DE-11C598B9ECBD}"/>
              </a:ext>
            </a:extLst>
          </p:cNvPr>
          <p:cNvSpPr>
            <a:spLocks noGrp="1"/>
          </p:cNvSpPr>
          <p:nvPr>
            <p:ph type="title"/>
          </p:nvPr>
        </p:nvSpPr>
        <p:spPr/>
        <p:txBody>
          <a:bodyPr/>
          <a:lstStyle/>
          <a:p>
            <a:r>
              <a:rPr lang="en-US" dirty="0"/>
              <a:t>Housing Programs</a:t>
            </a:r>
          </a:p>
        </p:txBody>
      </p:sp>
      <p:sp>
        <p:nvSpPr>
          <p:cNvPr id="3" name="Content Placeholder 2">
            <a:extLst>
              <a:ext uri="{FF2B5EF4-FFF2-40B4-BE49-F238E27FC236}">
                <a16:creationId xmlns:a16="http://schemas.microsoft.com/office/drawing/2014/main" id="{4C9EF5AF-7CAD-E694-B793-C894900DF03F}"/>
              </a:ext>
            </a:extLst>
          </p:cNvPr>
          <p:cNvSpPr>
            <a:spLocks noGrp="1"/>
          </p:cNvSpPr>
          <p:nvPr>
            <p:ph idx="1"/>
          </p:nvPr>
        </p:nvSpPr>
        <p:spPr>
          <a:xfrm>
            <a:off x="339437" y="1808595"/>
            <a:ext cx="5411754" cy="4351338"/>
          </a:xfrm>
        </p:spPr>
        <p:txBody>
          <a:bodyPr>
            <a:normAutofit lnSpcReduction="10000"/>
          </a:bodyPr>
          <a:lstStyle/>
          <a:p>
            <a:pPr marL="514350" indent="-514350">
              <a:buFont typeface="+mj-lt"/>
              <a:buAutoNum type="arabicPeriod"/>
            </a:pPr>
            <a:r>
              <a:rPr lang="en-US" dirty="0"/>
              <a:t>Residential Sound Insulation (RSI)</a:t>
            </a:r>
          </a:p>
          <a:p>
            <a:pPr marL="514350" indent="-514350">
              <a:buFont typeface="+mj-lt"/>
              <a:buAutoNum type="arabicPeriod"/>
            </a:pPr>
            <a:r>
              <a:rPr lang="en-US" dirty="0"/>
              <a:t>Code Compliance Inspection Program</a:t>
            </a:r>
          </a:p>
          <a:p>
            <a:pPr marL="514350" indent="-514350">
              <a:buFont typeface="+mj-lt"/>
              <a:buAutoNum type="arabicPeriod"/>
            </a:pPr>
            <a:r>
              <a:rPr lang="en-US" dirty="0"/>
              <a:t>Accessory Dwelling Units (ADU)</a:t>
            </a:r>
          </a:p>
          <a:p>
            <a:pPr marL="514350" indent="-514350">
              <a:buFont typeface="+mj-lt"/>
              <a:buAutoNum type="arabicPeriod"/>
            </a:pPr>
            <a:r>
              <a:rPr lang="en-US" dirty="0"/>
              <a:t>Inclusionary Housing Ordinance and Affordable Housing Strategy</a:t>
            </a:r>
          </a:p>
          <a:p>
            <a:pPr marL="514350" indent="-514350">
              <a:buFont typeface="+mj-lt"/>
              <a:buAutoNum type="arabicPeriod"/>
            </a:pPr>
            <a:r>
              <a:rPr lang="en-US" dirty="0"/>
              <a:t>Urban Lot Split</a:t>
            </a:r>
          </a:p>
        </p:txBody>
      </p:sp>
      <p:sp>
        <p:nvSpPr>
          <p:cNvPr id="4" name="Date Placeholder 3">
            <a:extLst>
              <a:ext uri="{FF2B5EF4-FFF2-40B4-BE49-F238E27FC236}">
                <a16:creationId xmlns:a16="http://schemas.microsoft.com/office/drawing/2014/main" id="{0E570604-90CA-2B0C-498E-01F772EABE1F}"/>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7CA01C9D-105E-E694-B544-53C280AC7F9F}"/>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735CF45D-EEA8-CF25-F87E-ED5BF5D73E0E}"/>
              </a:ext>
            </a:extLst>
          </p:cNvPr>
          <p:cNvSpPr>
            <a:spLocks noGrp="1"/>
          </p:cNvSpPr>
          <p:nvPr>
            <p:ph type="sldNum" sz="quarter" idx="12"/>
          </p:nvPr>
        </p:nvSpPr>
        <p:spPr/>
        <p:txBody>
          <a:bodyPr/>
          <a:lstStyle/>
          <a:p>
            <a:fld id="{42EC80E1-E6CF-41B1-A27E-1B1B6C718300}" type="slidenum">
              <a:rPr lang="en-US" smtClean="0"/>
              <a:t>14</a:t>
            </a:fld>
            <a:endParaRPr lang="en-US" dirty="0"/>
          </a:p>
        </p:txBody>
      </p:sp>
      <p:sp>
        <p:nvSpPr>
          <p:cNvPr id="7" name="Content Placeholder 2">
            <a:extLst>
              <a:ext uri="{FF2B5EF4-FFF2-40B4-BE49-F238E27FC236}">
                <a16:creationId xmlns:a16="http://schemas.microsoft.com/office/drawing/2014/main" id="{E27A271D-5703-2920-10F8-BD9A5BDF4D18}"/>
              </a:ext>
            </a:extLst>
          </p:cNvPr>
          <p:cNvSpPr txBox="1">
            <a:spLocks/>
          </p:cNvSpPr>
          <p:nvPr/>
        </p:nvSpPr>
        <p:spPr>
          <a:xfrm>
            <a:off x="6354147" y="1808595"/>
            <a:ext cx="47679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dirty="0"/>
              <a:t>Provision of Adequate Sites</a:t>
            </a:r>
          </a:p>
          <a:p>
            <a:pPr marL="514350" indent="-514350">
              <a:buFont typeface="+mj-lt"/>
              <a:buAutoNum type="arabicPeriod" startAt="6"/>
            </a:pPr>
            <a:r>
              <a:rPr lang="en-US" dirty="0"/>
              <a:t>Monitoring of No Net Loss</a:t>
            </a:r>
          </a:p>
          <a:p>
            <a:pPr marL="514350" indent="-514350">
              <a:buFont typeface="+mj-lt"/>
              <a:buAutoNum type="arabicPeriod" startAt="6"/>
            </a:pPr>
            <a:r>
              <a:rPr lang="en-US" dirty="0"/>
              <a:t>Lot Consolidation</a:t>
            </a:r>
          </a:p>
          <a:p>
            <a:pPr marL="514350" indent="-514350">
              <a:buFont typeface="+mj-lt"/>
              <a:buAutoNum type="arabicPeriod" startAt="6"/>
            </a:pPr>
            <a:r>
              <a:rPr lang="en-US" dirty="0"/>
              <a:t>El Segundo Municipal Code Amendments</a:t>
            </a:r>
          </a:p>
          <a:p>
            <a:pPr marL="514350" indent="-514350">
              <a:buFont typeface="+mj-lt"/>
              <a:buAutoNum type="arabicPeriod" startAt="6"/>
            </a:pPr>
            <a:r>
              <a:rPr lang="en-US" dirty="0"/>
              <a:t>Community Outreach</a:t>
            </a:r>
          </a:p>
          <a:p>
            <a:pPr marL="514350" indent="-514350">
              <a:buFont typeface="+mj-lt"/>
              <a:buAutoNum type="arabicPeriod" startAt="6"/>
            </a:pPr>
            <a:r>
              <a:rPr lang="en-US" dirty="0"/>
              <a:t>Fair Housing</a:t>
            </a:r>
          </a:p>
        </p:txBody>
      </p:sp>
    </p:spTree>
    <p:extLst>
      <p:ext uri="{BB962C8B-B14F-4D97-AF65-F5344CB8AC3E}">
        <p14:creationId xmlns:p14="http://schemas.microsoft.com/office/powerpoint/2010/main" val="155698451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4068-DEF0-C2A8-15DE-11C598B9ECBD}"/>
              </a:ext>
            </a:extLst>
          </p:cNvPr>
          <p:cNvSpPr>
            <a:spLocks noGrp="1"/>
          </p:cNvSpPr>
          <p:nvPr>
            <p:ph type="title"/>
          </p:nvPr>
        </p:nvSpPr>
        <p:spPr/>
        <p:txBody>
          <a:bodyPr/>
          <a:lstStyle/>
          <a:p>
            <a:r>
              <a:rPr lang="en-US" dirty="0"/>
              <a:t>Housing Programs/Plan</a:t>
            </a:r>
          </a:p>
        </p:txBody>
      </p:sp>
      <p:sp>
        <p:nvSpPr>
          <p:cNvPr id="3" name="Content Placeholder 2">
            <a:extLst>
              <a:ext uri="{FF2B5EF4-FFF2-40B4-BE49-F238E27FC236}">
                <a16:creationId xmlns:a16="http://schemas.microsoft.com/office/drawing/2014/main" id="{4C9EF5AF-7CAD-E694-B793-C894900DF03F}"/>
              </a:ext>
            </a:extLst>
          </p:cNvPr>
          <p:cNvSpPr>
            <a:spLocks noGrp="1"/>
          </p:cNvSpPr>
          <p:nvPr>
            <p:ph idx="1"/>
          </p:nvPr>
        </p:nvSpPr>
        <p:spPr>
          <a:xfrm>
            <a:off x="339437" y="1808595"/>
            <a:ext cx="5622824" cy="4351338"/>
          </a:xfrm>
        </p:spPr>
        <p:txBody>
          <a:bodyPr>
            <a:normAutofit lnSpcReduction="10000"/>
          </a:bodyPr>
          <a:lstStyle/>
          <a:p>
            <a:pPr marL="514350" indent="-514350">
              <a:buFont typeface="+mj-lt"/>
              <a:buAutoNum type="arabicPeriod"/>
            </a:pPr>
            <a:r>
              <a:rPr lang="en-US" b="1" dirty="0">
                <a:solidFill>
                  <a:srgbClr val="92D050"/>
                </a:solidFill>
              </a:rPr>
              <a:t>Residential Sound Insulation (RSI)</a:t>
            </a:r>
          </a:p>
          <a:p>
            <a:pPr marL="514350" indent="-514350">
              <a:buFont typeface="+mj-lt"/>
              <a:buAutoNum type="arabicPeriod"/>
            </a:pPr>
            <a:r>
              <a:rPr lang="en-US" b="1" dirty="0">
                <a:solidFill>
                  <a:srgbClr val="92D050"/>
                </a:solidFill>
              </a:rPr>
              <a:t>Code Compliance Inspection Program</a:t>
            </a:r>
          </a:p>
          <a:p>
            <a:pPr marL="514350" indent="-514350">
              <a:buFont typeface="+mj-lt"/>
              <a:buAutoNum type="arabicPeriod"/>
            </a:pPr>
            <a:r>
              <a:rPr lang="en-US" dirty="0"/>
              <a:t>Accessory Dwelling Units (ADU)</a:t>
            </a:r>
          </a:p>
          <a:p>
            <a:pPr marL="514350" indent="-514350">
              <a:buFont typeface="+mj-lt"/>
              <a:buAutoNum type="arabicPeriod"/>
            </a:pPr>
            <a:r>
              <a:rPr lang="en-US" dirty="0"/>
              <a:t>Inclusionary Housing Ordinance and Affordable Housing Strategy</a:t>
            </a:r>
          </a:p>
          <a:p>
            <a:pPr marL="514350" indent="-514350">
              <a:buFont typeface="+mj-lt"/>
              <a:buAutoNum type="arabicPeriod"/>
            </a:pPr>
            <a:r>
              <a:rPr lang="en-US" dirty="0"/>
              <a:t>Urban Lot Split</a:t>
            </a:r>
          </a:p>
        </p:txBody>
      </p:sp>
      <p:sp>
        <p:nvSpPr>
          <p:cNvPr id="4" name="Date Placeholder 3">
            <a:extLst>
              <a:ext uri="{FF2B5EF4-FFF2-40B4-BE49-F238E27FC236}">
                <a16:creationId xmlns:a16="http://schemas.microsoft.com/office/drawing/2014/main" id="{0E570604-90CA-2B0C-498E-01F772EABE1F}"/>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7CA01C9D-105E-E694-B544-53C280AC7F9F}"/>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735CF45D-EEA8-CF25-F87E-ED5BF5D73E0E}"/>
              </a:ext>
            </a:extLst>
          </p:cNvPr>
          <p:cNvSpPr>
            <a:spLocks noGrp="1"/>
          </p:cNvSpPr>
          <p:nvPr>
            <p:ph type="sldNum" sz="quarter" idx="12"/>
          </p:nvPr>
        </p:nvSpPr>
        <p:spPr/>
        <p:txBody>
          <a:bodyPr/>
          <a:lstStyle/>
          <a:p>
            <a:fld id="{42EC80E1-E6CF-41B1-A27E-1B1B6C718300}" type="slidenum">
              <a:rPr lang="en-US" smtClean="0"/>
              <a:t>15</a:t>
            </a:fld>
            <a:endParaRPr lang="en-US" dirty="0"/>
          </a:p>
        </p:txBody>
      </p:sp>
      <p:sp>
        <p:nvSpPr>
          <p:cNvPr id="7" name="Content Placeholder 2">
            <a:extLst>
              <a:ext uri="{FF2B5EF4-FFF2-40B4-BE49-F238E27FC236}">
                <a16:creationId xmlns:a16="http://schemas.microsoft.com/office/drawing/2014/main" id="{E27A271D-5703-2920-10F8-BD9A5BDF4D18}"/>
              </a:ext>
            </a:extLst>
          </p:cNvPr>
          <p:cNvSpPr txBox="1">
            <a:spLocks/>
          </p:cNvSpPr>
          <p:nvPr/>
        </p:nvSpPr>
        <p:spPr>
          <a:xfrm>
            <a:off x="6354147" y="1808595"/>
            <a:ext cx="47679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dirty="0"/>
              <a:t>Provision of Adequate Sites</a:t>
            </a:r>
          </a:p>
          <a:p>
            <a:pPr marL="514350" indent="-514350">
              <a:buFont typeface="+mj-lt"/>
              <a:buAutoNum type="arabicPeriod" startAt="6"/>
            </a:pPr>
            <a:r>
              <a:rPr lang="en-US" dirty="0"/>
              <a:t>Monitoring of No Net Loss</a:t>
            </a:r>
          </a:p>
          <a:p>
            <a:pPr marL="514350" indent="-514350">
              <a:buFont typeface="+mj-lt"/>
              <a:buAutoNum type="arabicPeriod" startAt="6"/>
            </a:pPr>
            <a:r>
              <a:rPr lang="en-US" dirty="0"/>
              <a:t>Lot Consolidation</a:t>
            </a:r>
          </a:p>
          <a:p>
            <a:pPr marL="514350" indent="-514350">
              <a:buFont typeface="+mj-lt"/>
              <a:buAutoNum type="arabicPeriod" startAt="6"/>
            </a:pPr>
            <a:r>
              <a:rPr lang="en-US" dirty="0"/>
              <a:t>El Segundo Municipal Code Amendments</a:t>
            </a:r>
          </a:p>
          <a:p>
            <a:pPr marL="514350" indent="-514350">
              <a:buFont typeface="+mj-lt"/>
              <a:buAutoNum type="arabicPeriod" startAt="6"/>
            </a:pPr>
            <a:r>
              <a:rPr lang="en-US" dirty="0"/>
              <a:t>Community Outreach</a:t>
            </a:r>
          </a:p>
          <a:p>
            <a:pPr marL="514350" indent="-514350">
              <a:buFont typeface="+mj-lt"/>
              <a:buAutoNum type="arabicPeriod" startAt="6"/>
            </a:pPr>
            <a:r>
              <a:rPr lang="en-US" dirty="0"/>
              <a:t>Fair Housing</a:t>
            </a:r>
          </a:p>
        </p:txBody>
      </p:sp>
    </p:spTree>
    <p:extLst>
      <p:ext uri="{BB962C8B-B14F-4D97-AF65-F5344CB8AC3E}">
        <p14:creationId xmlns:p14="http://schemas.microsoft.com/office/powerpoint/2010/main" val="330262845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4068-DEF0-C2A8-15DE-11C598B9ECBD}"/>
              </a:ext>
            </a:extLst>
          </p:cNvPr>
          <p:cNvSpPr>
            <a:spLocks noGrp="1"/>
          </p:cNvSpPr>
          <p:nvPr>
            <p:ph type="title"/>
          </p:nvPr>
        </p:nvSpPr>
        <p:spPr/>
        <p:txBody>
          <a:bodyPr/>
          <a:lstStyle/>
          <a:p>
            <a:r>
              <a:rPr lang="en-US" dirty="0"/>
              <a:t>Housing Programs/Plan</a:t>
            </a:r>
          </a:p>
        </p:txBody>
      </p:sp>
      <p:sp>
        <p:nvSpPr>
          <p:cNvPr id="3" name="Content Placeholder 2">
            <a:extLst>
              <a:ext uri="{FF2B5EF4-FFF2-40B4-BE49-F238E27FC236}">
                <a16:creationId xmlns:a16="http://schemas.microsoft.com/office/drawing/2014/main" id="{4C9EF5AF-7CAD-E694-B793-C894900DF03F}"/>
              </a:ext>
            </a:extLst>
          </p:cNvPr>
          <p:cNvSpPr>
            <a:spLocks noGrp="1"/>
          </p:cNvSpPr>
          <p:nvPr>
            <p:ph idx="1"/>
          </p:nvPr>
        </p:nvSpPr>
        <p:spPr>
          <a:xfrm>
            <a:off x="339437" y="1808595"/>
            <a:ext cx="5411754" cy="4351338"/>
          </a:xfrm>
        </p:spPr>
        <p:txBody>
          <a:bodyPr>
            <a:normAutofit lnSpcReduction="10000"/>
          </a:bodyPr>
          <a:lstStyle/>
          <a:p>
            <a:pPr marL="514350" indent="-514350">
              <a:buFont typeface="+mj-lt"/>
              <a:buAutoNum type="arabicPeriod"/>
            </a:pPr>
            <a:r>
              <a:rPr lang="en-US" dirty="0"/>
              <a:t>Residential Sound Insulation (RSI)</a:t>
            </a:r>
          </a:p>
          <a:p>
            <a:pPr marL="514350" indent="-514350">
              <a:buFont typeface="+mj-lt"/>
              <a:buAutoNum type="arabicPeriod"/>
            </a:pPr>
            <a:r>
              <a:rPr lang="en-US" dirty="0"/>
              <a:t>Code Compliance Inspection Program</a:t>
            </a:r>
          </a:p>
          <a:p>
            <a:pPr marL="514350" indent="-514350">
              <a:buFont typeface="+mj-lt"/>
              <a:buAutoNum type="arabicPeriod"/>
            </a:pPr>
            <a:r>
              <a:rPr lang="en-US" b="1" dirty="0">
                <a:solidFill>
                  <a:srgbClr val="92D050"/>
                </a:solidFill>
              </a:rPr>
              <a:t>Accessory Dwelling Units (ADU)</a:t>
            </a:r>
          </a:p>
          <a:p>
            <a:pPr marL="514350" indent="-514350">
              <a:buFont typeface="+mj-lt"/>
              <a:buAutoNum type="arabicPeriod"/>
            </a:pPr>
            <a:r>
              <a:rPr lang="en-US" dirty="0"/>
              <a:t>Inclusionary Housing Ordinance and Affordable Housing Strategy</a:t>
            </a:r>
          </a:p>
          <a:p>
            <a:pPr marL="514350" indent="-514350">
              <a:buFont typeface="+mj-lt"/>
              <a:buAutoNum type="arabicPeriod"/>
            </a:pPr>
            <a:r>
              <a:rPr lang="en-US" b="1" dirty="0">
                <a:solidFill>
                  <a:srgbClr val="92D050"/>
                </a:solidFill>
              </a:rPr>
              <a:t>Urban Lot Split</a:t>
            </a:r>
          </a:p>
        </p:txBody>
      </p:sp>
      <p:sp>
        <p:nvSpPr>
          <p:cNvPr id="4" name="Date Placeholder 3">
            <a:extLst>
              <a:ext uri="{FF2B5EF4-FFF2-40B4-BE49-F238E27FC236}">
                <a16:creationId xmlns:a16="http://schemas.microsoft.com/office/drawing/2014/main" id="{0E570604-90CA-2B0C-498E-01F772EABE1F}"/>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7CA01C9D-105E-E694-B544-53C280AC7F9F}"/>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735CF45D-EEA8-CF25-F87E-ED5BF5D73E0E}"/>
              </a:ext>
            </a:extLst>
          </p:cNvPr>
          <p:cNvSpPr>
            <a:spLocks noGrp="1"/>
          </p:cNvSpPr>
          <p:nvPr>
            <p:ph type="sldNum" sz="quarter" idx="12"/>
          </p:nvPr>
        </p:nvSpPr>
        <p:spPr/>
        <p:txBody>
          <a:bodyPr/>
          <a:lstStyle/>
          <a:p>
            <a:fld id="{42EC80E1-E6CF-41B1-A27E-1B1B6C718300}" type="slidenum">
              <a:rPr lang="en-US" smtClean="0"/>
              <a:t>16</a:t>
            </a:fld>
            <a:endParaRPr lang="en-US" dirty="0"/>
          </a:p>
        </p:txBody>
      </p:sp>
      <p:sp>
        <p:nvSpPr>
          <p:cNvPr id="7" name="Content Placeholder 2">
            <a:extLst>
              <a:ext uri="{FF2B5EF4-FFF2-40B4-BE49-F238E27FC236}">
                <a16:creationId xmlns:a16="http://schemas.microsoft.com/office/drawing/2014/main" id="{E27A271D-5703-2920-10F8-BD9A5BDF4D18}"/>
              </a:ext>
            </a:extLst>
          </p:cNvPr>
          <p:cNvSpPr txBox="1">
            <a:spLocks/>
          </p:cNvSpPr>
          <p:nvPr/>
        </p:nvSpPr>
        <p:spPr>
          <a:xfrm>
            <a:off x="6354147" y="1808595"/>
            <a:ext cx="47679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b="1" dirty="0">
                <a:solidFill>
                  <a:srgbClr val="92D050"/>
                </a:solidFill>
              </a:rPr>
              <a:t>Provision of Adequate Sites</a:t>
            </a:r>
          </a:p>
          <a:p>
            <a:pPr marL="514350" indent="-514350">
              <a:buFont typeface="+mj-lt"/>
              <a:buAutoNum type="arabicPeriod" startAt="6"/>
            </a:pPr>
            <a:r>
              <a:rPr lang="en-US" dirty="0"/>
              <a:t>Monitoring of No Net Loss</a:t>
            </a:r>
          </a:p>
          <a:p>
            <a:pPr marL="514350" indent="-514350">
              <a:buFont typeface="+mj-lt"/>
              <a:buAutoNum type="arabicPeriod" startAt="6"/>
            </a:pPr>
            <a:r>
              <a:rPr lang="en-US" b="1" dirty="0">
                <a:solidFill>
                  <a:srgbClr val="92D050"/>
                </a:solidFill>
              </a:rPr>
              <a:t>Lot Consolidation</a:t>
            </a:r>
          </a:p>
          <a:p>
            <a:pPr marL="514350" indent="-514350">
              <a:buFont typeface="+mj-lt"/>
              <a:buAutoNum type="arabicPeriod" startAt="6"/>
            </a:pPr>
            <a:r>
              <a:rPr lang="en-US" b="1" dirty="0">
                <a:solidFill>
                  <a:srgbClr val="92D050"/>
                </a:solidFill>
              </a:rPr>
              <a:t>El Segundo Municipal Code Amendments</a:t>
            </a:r>
          </a:p>
          <a:p>
            <a:pPr marL="514350" indent="-514350">
              <a:buFont typeface="+mj-lt"/>
              <a:buAutoNum type="arabicPeriod" startAt="6"/>
            </a:pPr>
            <a:r>
              <a:rPr lang="en-US" dirty="0"/>
              <a:t>Community Outreach</a:t>
            </a:r>
          </a:p>
          <a:p>
            <a:pPr marL="514350" indent="-514350">
              <a:buFont typeface="+mj-lt"/>
              <a:buAutoNum type="arabicPeriod" startAt="6"/>
            </a:pPr>
            <a:r>
              <a:rPr lang="en-US" dirty="0"/>
              <a:t>Fair Housing</a:t>
            </a:r>
          </a:p>
        </p:txBody>
      </p:sp>
    </p:spTree>
    <p:extLst>
      <p:ext uri="{BB962C8B-B14F-4D97-AF65-F5344CB8AC3E}">
        <p14:creationId xmlns:p14="http://schemas.microsoft.com/office/powerpoint/2010/main" val="186227012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4068-DEF0-C2A8-15DE-11C598B9ECBD}"/>
              </a:ext>
            </a:extLst>
          </p:cNvPr>
          <p:cNvSpPr>
            <a:spLocks noGrp="1"/>
          </p:cNvSpPr>
          <p:nvPr>
            <p:ph type="title"/>
          </p:nvPr>
        </p:nvSpPr>
        <p:spPr/>
        <p:txBody>
          <a:bodyPr/>
          <a:lstStyle/>
          <a:p>
            <a:r>
              <a:rPr lang="en-US" dirty="0"/>
              <a:t>Housing Programs/Plan</a:t>
            </a:r>
          </a:p>
        </p:txBody>
      </p:sp>
      <p:sp>
        <p:nvSpPr>
          <p:cNvPr id="3" name="Content Placeholder 2">
            <a:extLst>
              <a:ext uri="{FF2B5EF4-FFF2-40B4-BE49-F238E27FC236}">
                <a16:creationId xmlns:a16="http://schemas.microsoft.com/office/drawing/2014/main" id="{4C9EF5AF-7CAD-E694-B793-C894900DF03F}"/>
              </a:ext>
            </a:extLst>
          </p:cNvPr>
          <p:cNvSpPr>
            <a:spLocks noGrp="1"/>
          </p:cNvSpPr>
          <p:nvPr>
            <p:ph idx="1"/>
          </p:nvPr>
        </p:nvSpPr>
        <p:spPr>
          <a:xfrm>
            <a:off x="339437" y="1808595"/>
            <a:ext cx="5411754" cy="4351338"/>
          </a:xfrm>
        </p:spPr>
        <p:txBody>
          <a:bodyPr>
            <a:normAutofit lnSpcReduction="10000"/>
          </a:bodyPr>
          <a:lstStyle/>
          <a:p>
            <a:pPr marL="514350" indent="-514350">
              <a:buFont typeface="+mj-lt"/>
              <a:buAutoNum type="arabicPeriod"/>
            </a:pPr>
            <a:r>
              <a:rPr lang="en-US" dirty="0"/>
              <a:t>Residential Sound Insulation (RSI)</a:t>
            </a:r>
          </a:p>
          <a:p>
            <a:pPr marL="514350" indent="-514350">
              <a:buFont typeface="+mj-lt"/>
              <a:buAutoNum type="arabicPeriod"/>
            </a:pPr>
            <a:r>
              <a:rPr lang="en-US" dirty="0"/>
              <a:t>Code Compliance Inspection Program</a:t>
            </a:r>
          </a:p>
          <a:p>
            <a:pPr marL="514350" indent="-514350">
              <a:buFont typeface="+mj-lt"/>
              <a:buAutoNum type="arabicPeriod"/>
            </a:pPr>
            <a:r>
              <a:rPr lang="en-US" dirty="0"/>
              <a:t>Accessory Dwelling Units (ADU)</a:t>
            </a:r>
          </a:p>
          <a:p>
            <a:pPr marL="514350" indent="-514350">
              <a:buFont typeface="+mj-lt"/>
              <a:buAutoNum type="arabicPeriod"/>
            </a:pPr>
            <a:r>
              <a:rPr lang="en-US" dirty="0"/>
              <a:t>Inclusionary Housing Ordinance and Affordable Housing Strategy</a:t>
            </a:r>
          </a:p>
          <a:p>
            <a:pPr marL="514350" indent="-514350">
              <a:buFont typeface="+mj-lt"/>
              <a:buAutoNum type="arabicPeriod"/>
            </a:pPr>
            <a:r>
              <a:rPr lang="en-US" dirty="0"/>
              <a:t>Urban Lot Split</a:t>
            </a:r>
          </a:p>
        </p:txBody>
      </p:sp>
      <p:sp>
        <p:nvSpPr>
          <p:cNvPr id="4" name="Date Placeholder 3">
            <a:extLst>
              <a:ext uri="{FF2B5EF4-FFF2-40B4-BE49-F238E27FC236}">
                <a16:creationId xmlns:a16="http://schemas.microsoft.com/office/drawing/2014/main" id="{0E570604-90CA-2B0C-498E-01F772EABE1F}"/>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7CA01C9D-105E-E694-B544-53C280AC7F9F}"/>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735CF45D-EEA8-CF25-F87E-ED5BF5D73E0E}"/>
              </a:ext>
            </a:extLst>
          </p:cNvPr>
          <p:cNvSpPr>
            <a:spLocks noGrp="1"/>
          </p:cNvSpPr>
          <p:nvPr>
            <p:ph type="sldNum" sz="quarter" idx="12"/>
          </p:nvPr>
        </p:nvSpPr>
        <p:spPr/>
        <p:txBody>
          <a:bodyPr/>
          <a:lstStyle/>
          <a:p>
            <a:fld id="{42EC80E1-E6CF-41B1-A27E-1B1B6C718300}" type="slidenum">
              <a:rPr lang="en-US" smtClean="0"/>
              <a:t>17</a:t>
            </a:fld>
            <a:endParaRPr lang="en-US" dirty="0"/>
          </a:p>
        </p:txBody>
      </p:sp>
      <p:sp>
        <p:nvSpPr>
          <p:cNvPr id="7" name="Content Placeholder 2">
            <a:extLst>
              <a:ext uri="{FF2B5EF4-FFF2-40B4-BE49-F238E27FC236}">
                <a16:creationId xmlns:a16="http://schemas.microsoft.com/office/drawing/2014/main" id="{E27A271D-5703-2920-10F8-BD9A5BDF4D18}"/>
              </a:ext>
            </a:extLst>
          </p:cNvPr>
          <p:cNvSpPr txBox="1">
            <a:spLocks/>
          </p:cNvSpPr>
          <p:nvPr/>
        </p:nvSpPr>
        <p:spPr>
          <a:xfrm>
            <a:off x="6354147" y="1808595"/>
            <a:ext cx="47679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dirty="0"/>
              <a:t>Provision of Adequate Sites</a:t>
            </a:r>
          </a:p>
          <a:p>
            <a:pPr marL="514350" indent="-514350">
              <a:buFont typeface="+mj-lt"/>
              <a:buAutoNum type="arabicPeriod" startAt="6"/>
            </a:pPr>
            <a:r>
              <a:rPr lang="en-US" dirty="0"/>
              <a:t>Monitoring of No Net Loss</a:t>
            </a:r>
          </a:p>
          <a:p>
            <a:pPr marL="514350" indent="-514350">
              <a:buFont typeface="+mj-lt"/>
              <a:buAutoNum type="arabicPeriod" startAt="6"/>
            </a:pPr>
            <a:r>
              <a:rPr lang="en-US" dirty="0"/>
              <a:t>Lot Consolidation</a:t>
            </a:r>
          </a:p>
          <a:p>
            <a:pPr marL="514350" indent="-514350">
              <a:buFont typeface="+mj-lt"/>
              <a:buAutoNum type="arabicPeriod" startAt="6"/>
            </a:pPr>
            <a:r>
              <a:rPr lang="en-US" dirty="0"/>
              <a:t>El Segundo Municipal Code Amendments</a:t>
            </a:r>
          </a:p>
          <a:p>
            <a:pPr marL="514350" indent="-514350">
              <a:buFont typeface="+mj-lt"/>
              <a:buAutoNum type="arabicPeriod" startAt="6"/>
            </a:pPr>
            <a:r>
              <a:rPr lang="en-US" b="1" dirty="0">
                <a:solidFill>
                  <a:srgbClr val="92D050"/>
                </a:solidFill>
              </a:rPr>
              <a:t>Community Outreach</a:t>
            </a:r>
          </a:p>
          <a:p>
            <a:pPr marL="514350" indent="-514350">
              <a:buFont typeface="+mj-lt"/>
              <a:buAutoNum type="arabicPeriod" startAt="6"/>
            </a:pPr>
            <a:r>
              <a:rPr lang="en-US" b="1" dirty="0">
                <a:solidFill>
                  <a:srgbClr val="92D050"/>
                </a:solidFill>
              </a:rPr>
              <a:t>Fair Housing</a:t>
            </a:r>
          </a:p>
        </p:txBody>
      </p:sp>
    </p:spTree>
    <p:extLst>
      <p:ext uri="{BB962C8B-B14F-4D97-AF65-F5344CB8AC3E}">
        <p14:creationId xmlns:p14="http://schemas.microsoft.com/office/powerpoint/2010/main" val="255617626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66D3-BBD0-7A2F-064C-4E7B05335CE7}"/>
              </a:ext>
            </a:extLst>
          </p:cNvPr>
          <p:cNvSpPr>
            <a:spLocks noGrp="1"/>
          </p:cNvSpPr>
          <p:nvPr>
            <p:ph type="title"/>
          </p:nvPr>
        </p:nvSpPr>
        <p:spPr/>
        <p:txBody>
          <a:bodyPr/>
          <a:lstStyle/>
          <a:p>
            <a:r>
              <a:rPr lang="en-US" dirty="0"/>
              <a:t>City Website and Resources</a:t>
            </a:r>
          </a:p>
        </p:txBody>
      </p:sp>
      <p:sp>
        <p:nvSpPr>
          <p:cNvPr id="3" name="Content Placeholder 2">
            <a:extLst>
              <a:ext uri="{FF2B5EF4-FFF2-40B4-BE49-F238E27FC236}">
                <a16:creationId xmlns:a16="http://schemas.microsoft.com/office/drawing/2014/main" id="{5441547C-B9C1-D5C2-AD54-62CA8D56512B}"/>
              </a:ext>
            </a:extLst>
          </p:cNvPr>
          <p:cNvSpPr>
            <a:spLocks noGrp="1"/>
          </p:cNvSpPr>
          <p:nvPr>
            <p:ph idx="1"/>
          </p:nvPr>
        </p:nvSpPr>
        <p:spPr/>
        <p:txBody>
          <a:bodyPr/>
          <a:lstStyle/>
          <a:p>
            <a:r>
              <a:rPr lang="en-US" dirty="0"/>
              <a:t>www.elsegundo.org/housing-element</a:t>
            </a:r>
          </a:p>
        </p:txBody>
      </p:sp>
      <p:sp>
        <p:nvSpPr>
          <p:cNvPr id="4" name="Date Placeholder 3">
            <a:extLst>
              <a:ext uri="{FF2B5EF4-FFF2-40B4-BE49-F238E27FC236}">
                <a16:creationId xmlns:a16="http://schemas.microsoft.com/office/drawing/2014/main" id="{87831CEB-E553-5702-8A50-073F581F1F92}"/>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5B1CCE1B-0733-305C-672D-E18AE9035D19}"/>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2598ECBC-7A7D-FB9D-A1F9-A34E440BE74E}"/>
              </a:ext>
            </a:extLst>
          </p:cNvPr>
          <p:cNvSpPr>
            <a:spLocks noGrp="1"/>
          </p:cNvSpPr>
          <p:nvPr>
            <p:ph type="sldNum" sz="quarter" idx="12"/>
          </p:nvPr>
        </p:nvSpPr>
        <p:spPr/>
        <p:txBody>
          <a:bodyPr/>
          <a:lstStyle/>
          <a:p>
            <a:fld id="{42EC80E1-E6CF-41B1-A27E-1B1B6C718300}" type="slidenum">
              <a:rPr lang="en-US" smtClean="0"/>
              <a:t>18</a:t>
            </a:fld>
            <a:endParaRPr lang="en-US" dirty="0"/>
          </a:p>
        </p:txBody>
      </p:sp>
      <p:pic>
        <p:nvPicPr>
          <p:cNvPr id="8" name="Picture 7">
            <a:extLst>
              <a:ext uri="{FF2B5EF4-FFF2-40B4-BE49-F238E27FC236}">
                <a16:creationId xmlns:a16="http://schemas.microsoft.com/office/drawing/2014/main" id="{1114AC7C-42EA-B5FD-D040-93F9C0E233ED}"/>
              </a:ext>
            </a:extLst>
          </p:cNvPr>
          <p:cNvPicPr>
            <a:picLocks noChangeAspect="1"/>
          </p:cNvPicPr>
          <p:nvPr/>
        </p:nvPicPr>
        <p:blipFill rotWithShape="1">
          <a:blip r:embed="rId3"/>
          <a:srcRect r="50000"/>
          <a:stretch/>
        </p:blipFill>
        <p:spPr>
          <a:xfrm>
            <a:off x="990599" y="2286794"/>
            <a:ext cx="7324725" cy="4120158"/>
          </a:xfrm>
          <a:prstGeom prst="rect">
            <a:avLst/>
          </a:prstGeom>
        </p:spPr>
      </p:pic>
      <p:sp>
        <p:nvSpPr>
          <p:cNvPr id="9" name="TextBox 8">
            <a:extLst>
              <a:ext uri="{FF2B5EF4-FFF2-40B4-BE49-F238E27FC236}">
                <a16:creationId xmlns:a16="http://schemas.microsoft.com/office/drawing/2014/main" id="{EF9575A4-D00A-2815-903C-DCF3D923C314}"/>
              </a:ext>
            </a:extLst>
          </p:cNvPr>
          <p:cNvSpPr txBox="1"/>
          <p:nvPr/>
        </p:nvSpPr>
        <p:spPr>
          <a:xfrm>
            <a:off x="8467723" y="2286794"/>
            <a:ext cx="3724277" cy="292387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solidFill>
                  <a:schemeClr val="bg1"/>
                </a:solidFill>
              </a:rPr>
              <a:t>Housing Element </a:t>
            </a:r>
          </a:p>
          <a:p>
            <a:pPr marL="285750" indent="-285750">
              <a:spcAft>
                <a:spcPts val="1200"/>
              </a:spcAft>
              <a:buFont typeface="Arial" panose="020B0604020202020204" pitchFamily="34" charset="0"/>
              <a:buChar char="•"/>
            </a:pPr>
            <a:r>
              <a:rPr lang="en-US" sz="2400" dirty="0">
                <a:solidFill>
                  <a:schemeClr val="bg1"/>
                </a:solidFill>
              </a:rPr>
              <a:t>Annual Progress Report (APR)</a:t>
            </a:r>
          </a:p>
          <a:p>
            <a:pPr marL="285750" indent="-285750">
              <a:spcAft>
                <a:spcPts val="1200"/>
              </a:spcAft>
              <a:buFont typeface="Arial" panose="020B0604020202020204" pitchFamily="34" charset="0"/>
              <a:buChar char="•"/>
            </a:pPr>
            <a:r>
              <a:rPr lang="en-US" sz="2400" dirty="0">
                <a:solidFill>
                  <a:schemeClr val="bg1"/>
                </a:solidFill>
              </a:rPr>
              <a:t>Email Updates</a:t>
            </a:r>
          </a:p>
          <a:p>
            <a:pPr marL="285750" indent="-285750">
              <a:spcAft>
                <a:spcPts val="1200"/>
              </a:spcAft>
              <a:buFont typeface="Arial" panose="020B0604020202020204" pitchFamily="34" charset="0"/>
              <a:buChar char="•"/>
            </a:pPr>
            <a:r>
              <a:rPr lang="en-US" sz="2400" dirty="0">
                <a:solidFill>
                  <a:schemeClr val="bg1"/>
                </a:solidFill>
              </a:rPr>
              <a:t>Video Links </a:t>
            </a:r>
          </a:p>
          <a:p>
            <a:pPr marL="285750" indent="-285750">
              <a:spcAft>
                <a:spcPts val="1200"/>
              </a:spcAft>
              <a:buFont typeface="Arial" panose="020B0604020202020204" pitchFamily="34" charset="0"/>
              <a:buChar char="•"/>
            </a:pPr>
            <a:r>
              <a:rPr lang="en-US" sz="2400" dirty="0">
                <a:solidFill>
                  <a:schemeClr val="bg1"/>
                </a:solidFill>
              </a:rPr>
              <a:t>Related Documents</a:t>
            </a:r>
          </a:p>
        </p:txBody>
      </p:sp>
    </p:spTree>
    <p:extLst>
      <p:ext uri="{BB962C8B-B14F-4D97-AF65-F5344CB8AC3E}">
        <p14:creationId xmlns:p14="http://schemas.microsoft.com/office/powerpoint/2010/main" val="124965432"/>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66D3-BBD0-7A2F-064C-4E7B05335CE7}"/>
              </a:ext>
            </a:extLst>
          </p:cNvPr>
          <p:cNvSpPr>
            <a:spLocks noGrp="1"/>
          </p:cNvSpPr>
          <p:nvPr>
            <p:ph type="title"/>
          </p:nvPr>
        </p:nvSpPr>
        <p:spPr/>
        <p:txBody>
          <a:bodyPr/>
          <a:lstStyle/>
          <a:p>
            <a:r>
              <a:rPr lang="en-US" dirty="0"/>
              <a:t>City Website and Resources</a:t>
            </a:r>
          </a:p>
        </p:txBody>
      </p:sp>
      <p:sp>
        <p:nvSpPr>
          <p:cNvPr id="3" name="Content Placeholder 2">
            <a:extLst>
              <a:ext uri="{FF2B5EF4-FFF2-40B4-BE49-F238E27FC236}">
                <a16:creationId xmlns:a16="http://schemas.microsoft.com/office/drawing/2014/main" id="{5441547C-B9C1-D5C2-AD54-62CA8D56512B}"/>
              </a:ext>
            </a:extLst>
          </p:cNvPr>
          <p:cNvSpPr>
            <a:spLocks noGrp="1"/>
          </p:cNvSpPr>
          <p:nvPr>
            <p:ph idx="1"/>
          </p:nvPr>
        </p:nvSpPr>
        <p:spPr/>
        <p:txBody>
          <a:bodyPr/>
          <a:lstStyle/>
          <a:p>
            <a:r>
              <a:rPr lang="en-US" dirty="0"/>
              <a:t>Housing Division webpage</a:t>
            </a:r>
          </a:p>
        </p:txBody>
      </p:sp>
      <p:sp>
        <p:nvSpPr>
          <p:cNvPr id="4" name="Date Placeholder 3">
            <a:extLst>
              <a:ext uri="{FF2B5EF4-FFF2-40B4-BE49-F238E27FC236}">
                <a16:creationId xmlns:a16="http://schemas.microsoft.com/office/drawing/2014/main" id="{87831CEB-E553-5702-8A50-073F581F1F92}"/>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5B1CCE1B-0733-305C-672D-E18AE9035D19}"/>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2598ECBC-7A7D-FB9D-A1F9-A34E440BE74E}"/>
              </a:ext>
            </a:extLst>
          </p:cNvPr>
          <p:cNvSpPr>
            <a:spLocks noGrp="1"/>
          </p:cNvSpPr>
          <p:nvPr>
            <p:ph type="sldNum" sz="quarter" idx="12"/>
          </p:nvPr>
        </p:nvSpPr>
        <p:spPr/>
        <p:txBody>
          <a:bodyPr/>
          <a:lstStyle/>
          <a:p>
            <a:fld id="{42EC80E1-E6CF-41B1-A27E-1B1B6C718300}" type="slidenum">
              <a:rPr lang="en-US" smtClean="0"/>
              <a:t>19</a:t>
            </a:fld>
            <a:endParaRPr lang="en-US" dirty="0"/>
          </a:p>
        </p:txBody>
      </p:sp>
      <p:sp>
        <p:nvSpPr>
          <p:cNvPr id="9" name="TextBox 8">
            <a:extLst>
              <a:ext uri="{FF2B5EF4-FFF2-40B4-BE49-F238E27FC236}">
                <a16:creationId xmlns:a16="http://schemas.microsoft.com/office/drawing/2014/main" id="{EF9575A4-D00A-2815-903C-DCF3D923C314}"/>
              </a:ext>
            </a:extLst>
          </p:cNvPr>
          <p:cNvSpPr txBox="1"/>
          <p:nvPr/>
        </p:nvSpPr>
        <p:spPr>
          <a:xfrm>
            <a:off x="7977673" y="2286794"/>
            <a:ext cx="4214327" cy="313932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solidFill>
                  <a:schemeClr val="bg1"/>
                </a:solidFill>
              </a:rPr>
              <a:t>Housing Element </a:t>
            </a:r>
          </a:p>
          <a:p>
            <a:pPr marL="285750" indent="-285750">
              <a:spcAft>
                <a:spcPts val="1200"/>
              </a:spcAft>
              <a:buFont typeface="Arial" panose="020B0604020202020204" pitchFamily="34" charset="0"/>
              <a:buChar char="•"/>
            </a:pPr>
            <a:r>
              <a:rPr lang="en-US" sz="2400" dirty="0">
                <a:solidFill>
                  <a:schemeClr val="bg1"/>
                </a:solidFill>
              </a:rPr>
              <a:t>Fair Housing Services    (LA County)</a:t>
            </a:r>
          </a:p>
          <a:p>
            <a:pPr marL="285750" indent="-285750">
              <a:spcAft>
                <a:spcPts val="1200"/>
              </a:spcAft>
              <a:buFont typeface="Arial" panose="020B0604020202020204" pitchFamily="34" charset="0"/>
              <a:buChar char="•"/>
            </a:pPr>
            <a:r>
              <a:rPr lang="en-US" sz="2400" dirty="0">
                <a:solidFill>
                  <a:schemeClr val="bg1"/>
                </a:solidFill>
              </a:rPr>
              <a:t>Affordable Housing Resources</a:t>
            </a:r>
          </a:p>
          <a:p>
            <a:pPr marL="285750" indent="-285750">
              <a:spcAft>
                <a:spcPts val="1200"/>
              </a:spcAft>
              <a:buFont typeface="Arial" panose="020B0604020202020204" pitchFamily="34" charset="0"/>
              <a:buChar char="•"/>
            </a:pPr>
            <a:r>
              <a:rPr lang="en-US" sz="2400" dirty="0">
                <a:solidFill>
                  <a:schemeClr val="bg1"/>
                </a:solidFill>
              </a:rPr>
              <a:t>ADU Information and Resources</a:t>
            </a:r>
          </a:p>
        </p:txBody>
      </p:sp>
      <p:pic>
        <p:nvPicPr>
          <p:cNvPr id="10" name="Picture 9">
            <a:extLst>
              <a:ext uri="{FF2B5EF4-FFF2-40B4-BE49-F238E27FC236}">
                <a16:creationId xmlns:a16="http://schemas.microsoft.com/office/drawing/2014/main" id="{7312832B-DB38-58DC-647C-F17286F1929F}"/>
              </a:ext>
            </a:extLst>
          </p:cNvPr>
          <p:cNvPicPr>
            <a:picLocks noChangeAspect="1"/>
          </p:cNvPicPr>
          <p:nvPr/>
        </p:nvPicPr>
        <p:blipFill rotWithShape="1">
          <a:blip r:embed="rId3"/>
          <a:srcRect l="11939" t="6599" r="50000" b="5614"/>
          <a:stretch/>
        </p:blipFill>
        <p:spPr>
          <a:xfrm>
            <a:off x="934617" y="2286794"/>
            <a:ext cx="6204856" cy="4025106"/>
          </a:xfrm>
          <a:prstGeom prst="rect">
            <a:avLst/>
          </a:prstGeom>
        </p:spPr>
      </p:pic>
    </p:spTree>
    <p:extLst>
      <p:ext uri="{BB962C8B-B14F-4D97-AF65-F5344CB8AC3E}">
        <p14:creationId xmlns:p14="http://schemas.microsoft.com/office/powerpoint/2010/main" val="1524135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E1F5-E188-3485-1CCA-8E0DB9CE1C3C}"/>
              </a:ext>
            </a:extLst>
          </p:cNvPr>
          <p:cNvSpPr>
            <a:spLocks noGrp="1"/>
          </p:cNvSpPr>
          <p:nvPr>
            <p:ph type="title"/>
          </p:nvPr>
        </p:nvSpPr>
        <p:spPr/>
        <p:txBody>
          <a:bodyPr/>
          <a:lstStyle/>
          <a:p>
            <a:r>
              <a:rPr lang="en-US" dirty="0"/>
              <a:t>What is the Housing Element?</a:t>
            </a:r>
          </a:p>
        </p:txBody>
      </p:sp>
      <p:sp>
        <p:nvSpPr>
          <p:cNvPr id="4" name="Date Placeholder 3">
            <a:extLst>
              <a:ext uri="{FF2B5EF4-FFF2-40B4-BE49-F238E27FC236}">
                <a16:creationId xmlns:a16="http://schemas.microsoft.com/office/drawing/2014/main" id="{E4D0F960-DAAC-D10C-E764-F7777E441C59}"/>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67C32FBE-FF71-15CC-36A1-3BA4E2925168}"/>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F27B623E-B8ED-69AC-258D-4BB698AE90A2}"/>
              </a:ext>
            </a:extLst>
          </p:cNvPr>
          <p:cNvSpPr>
            <a:spLocks noGrp="1"/>
          </p:cNvSpPr>
          <p:nvPr>
            <p:ph type="sldNum" sz="quarter" idx="12"/>
          </p:nvPr>
        </p:nvSpPr>
        <p:spPr/>
        <p:txBody>
          <a:bodyPr/>
          <a:lstStyle/>
          <a:p>
            <a:fld id="{42EC80E1-E6CF-41B1-A27E-1B1B6C718300}" type="slidenum">
              <a:rPr lang="en-US" smtClean="0"/>
              <a:t>2</a:t>
            </a:fld>
            <a:endParaRPr lang="en-US" dirty="0"/>
          </a:p>
        </p:txBody>
      </p:sp>
      <p:sp>
        <p:nvSpPr>
          <p:cNvPr id="7" name="Content Placeholder 2">
            <a:extLst>
              <a:ext uri="{FF2B5EF4-FFF2-40B4-BE49-F238E27FC236}">
                <a16:creationId xmlns:a16="http://schemas.microsoft.com/office/drawing/2014/main" id="{699AD50C-F483-EEDC-C3D3-C8C47E0525E0}"/>
              </a:ext>
            </a:extLst>
          </p:cNvPr>
          <p:cNvSpPr>
            <a:spLocks noGrp="1"/>
          </p:cNvSpPr>
          <p:nvPr>
            <p:ph sz="quarter" idx="1"/>
          </p:nvPr>
        </p:nvSpPr>
        <p:spPr>
          <a:xfrm>
            <a:off x="762000" y="1600200"/>
            <a:ext cx="11049000" cy="5105400"/>
          </a:xfrm>
        </p:spPr>
        <p:txBody>
          <a:bodyPr>
            <a:normAutofit/>
          </a:bodyPr>
          <a:lstStyle/>
          <a:p>
            <a:r>
              <a:rPr lang="en-US" sz="2400" dirty="0"/>
              <a:t>One of seven mandated elements of the General Plan</a:t>
            </a:r>
          </a:p>
          <a:p>
            <a:pPr lvl="1"/>
            <a:r>
              <a:rPr lang="en-US" sz="2100" dirty="0"/>
              <a:t>Must be updated every 8 years</a:t>
            </a:r>
          </a:p>
          <a:p>
            <a:r>
              <a:rPr lang="en-US" sz="2400" dirty="0"/>
              <a:t>Certified by Department of Housing and Community Development (HCD)</a:t>
            </a:r>
          </a:p>
          <a:p>
            <a:r>
              <a:rPr lang="en-US" sz="2400" dirty="0"/>
              <a:t>Contents:</a:t>
            </a:r>
          </a:p>
          <a:p>
            <a:pPr lvl="1"/>
            <a:r>
              <a:rPr lang="en-US" sz="2000" dirty="0"/>
              <a:t>“</a:t>
            </a:r>
            <a:r>
              <a:rPr lang="en-US" sz="2000" u="sng" dirty="0"/>
              <a:t>Community Profile</a:t>
            </a:r>
            <a:r>
              <a:rPr lang="en-US" sz="2000" dirty="0"/>
              <a:t>”</a:t>
            </a:r>
          </a:p>
          <a:p>
            <a:pPr lvl="2"/>
            <a:r>
              <a:rPr lang="en-US" sz="1700" dirty="0"/>
              <a:t>Provides an assessment of both current and future housing needs</a:t>
            </a:r>
          </a:p>
          <a:p>
            <a:pPr lvl="2"/>
            <a:r>
              <a:rPr lang="en-US" sz="1700" dirty="0"/>
              <a:t>Demographics – Population, Households, Special Needs Groups, Housing Stock </a:t>
            </a:r>
          </a:p>
          <a:p>
            <a:pPr lvl="1"/>
            <a:r>
              <a:rPr lang="en-US" sz="2000" dirty="0"/>
              <a:t>“</a:t>
            </a:r>
            <a:r>
              <a:rPr lang="en-US" sz="2000" u="sng" dirty="0"/>
              <a:t>Housing Constraints</a:t>
            </a:r>
            <a:r>
              <a:rPr lang="en-US" sz="2000" dirty="0"/>
              <a:t>” </a:t>
            </a:r>
          </a:p>
          <a:p>
            <a:pPr lvl="2"/>
            <a:r>
              <a:rPr lang="en-US" sz="1700" dirty="0"/>
              <a:t>Identifies constraints – Governmental and Non-Governmental</a:t>
            </a:r>
          </a:p>
          <a:p>
            <a:pPr lvl="1"/>
            <a:r>
              <a:rPr lang="en-US" sz="2000" dirty="0"/>
              <a:t>“</a:t>
            </a:r>
            <a:r>
              <a:rPr lang="en-US" sz="2000" u="sng" dirty="0"/>
              <a:t>Housing Resources</a:t>
            </a:r>
            <a:r>
              <a:rPr lang="en-US" sz="2000" dirty="0"/>
              <a:t>” </a:t>
            </a:r>
          </a:p>
          <a:p>
            <a:pPr lvl="2"/>
            <a:r>
              <a:rPr lang="en-US" sz="1700" dirty="0"/>
              <a:t>Identifies</a:t>
            </a:r>
            <a:r>
              <a:rPr lang="en-US" sz="1700" b="1" dirty="0"/>
              <a:t> “housing sites” </a:t>
            </a:r>
            <a:r>
              <a:rPr lang="en-US" sz="1700" dirty="0"/>
              <a:t>that can accommodate City’s </a:t>
            </a:r>
            <a:r>
              <a:rPr lang="en-US" sz="1700" dirty="0" err="1"/>
              <a:t>RHNA</a:t>
            </a:r>
            <a:endParaRPr lang="en-US" sz="1700" dirty="0"/>
          </a:p>
          <a:p>
            <a:pPr lvl="1"/>
            <a:r>
              <a:rPr lang="en-US" sz="2000" dirty="0"/>
              <a:t>“</a:t>
            </a:r>
            <a:r>
              <a:rPr lang="en-US" sz="2000" u="sng" dirty="0"/>
              <a:t>Housing Plan</a:t>
            </a:r>
            <a:r>
              <a:rPr lang="en-US" sz="2000" dirty="0"/>
              <a:t>” </a:t>
            </a:r>
          </a:p>
          <a:p>
            <a:pPr lvl="2"/>
            <a:r>
              <a:rPr lang="en-US" sz="1700" dirty="0"/>
              <a:t>Provides a comprehensive strategy that establishes goals, policies, and “</a:t>
            </a:r>
            <a:r>
              <a:rPr lang="en-US" sz="1700" b="1" dirty="0"/>
              <a:t>programs”</a:t>
            </a:r>
            <a:endParaRPr lang="en-US" sz="2400" dirty="0"/>
          </a:p>
        </p:txBody>
      </p:sp>
    </p:spTree>
    <p:extLst>
      <p:ext uri="{BB962C8B-B14F-4D97-AF65-F5344CB8AC3E}">
        <p14:creationId xmlns:p14="http://schemas.microsoft.com/office/powerpoint/2010/main" val="2035260607"/>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CBFBF-7399-6B59-8D29-C817FC33905E}"/>
              </a:ext>
            </a:extLst>
          </p:cNvPr>
          <p:cNvSpPr>
            <a:spLocks noGrp="1"/>
          </p:cNvSpPr>
          <p:nvPr>
            <p:ph type="title"/>
          </p:nvPr>
        </p:nvSpPr>
        <p:spPr/>
        <p:txBody>
          <a:bodyPr/>
          <a:lstStyle/>
          <a:p>
            <a:r>
              <a:rPr lang="en-US" dirty="0"/>
              <a:t>Annual Progress Report</a:t>
            </a:r>
          </a:p>
        </p:txBody>
      </p:sp>
      <p:sp>
        <p:nvSpPr>
          <p:cNvPr id="4" name="Date Placeholder 3">
            <a:extLst>
              <a:ext uri="{FF2B5EF4-FFF2-40B4-BE49-F238E27FC236}">
                <a16:creationId xmlns:a16="http://schemas.microsoft.com/office/drawing/2014/main" id="{240B9294-3710-F008-9127-472CD9FEA356}"/>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8CD1D348-D8B4-E0CE-9A1B-E2356A3063B4}"/>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8AF0C62C-6F88-C20F-4900-4CD35C823F7A}"/>
              </a:ext>
            </a:extLst>
          </p:cNvPr>
          <p:cNvSpPr>
            <a:spLocks noGrp="1"/>
          </p:cNvSpPr>
          <p:nvPr>
            <p:ph type="sldNum" sz="quarter" idx="12"/>
          </p:nvPr>
        </p:nvSpPr>
        <p:spPr/>
        <p:txBody>
          <a:bodyPr/>
          <a:lstStyle/>
          <a:p>
            <a:fld id="{42EC80E1-E6CF-41B1-A27E-1B1B6C718300}" type="slidenum">
              <a:rPr lang="en-US" smtClean="0"/>
              <a:t>20</a:t>
            </a:fld>
            <a:endParaRPr lang="en-US" dirty="0"/>
          </a:p>
        </p:txBody>
      </p:sp>
      <p:pic>
        <p:nvPicPr>
          <p:cNvPr id="8" name="Picture 7">
            <a:extLst>
              <a:ext uri="{FF2B5EF4-FFF2-40B4-BE49-F238E27FC236}">
                <a16:creationId xmlns:a16="http://schemas.microsoft.com/office/drawing/2014/main" id="{1DFE202D-C47C-3933-91D1-428F43679EAE}"/>
              </a:ext>
            </a:extLst>
          </p:cNvPr>
          <p:cNvPicPr>
            <a:picLocks noChangeAspect="1"/>
          </p:cNvPicPr>
          <p:nvPr/>
        </p:nvPicPr>
        <p:blipFill rotWithShape="1">
          <a:blip r:embed="rId3"/>
          <a:srcRect l="9531" t="21111" r="60078" b="7500"/>
          <a:stretch/>
        </p:blipFill>
        <p:spPr>
          <a:xfrm>
            <a:off x="752475" y="1690688"/>
            <a:ext cx="7086600" cy="4681893"/>
          </a:xfrm>
          <a:prstGeom prst="rect">
            <a:avLst/>
          </a:prstGeom>
        </p:spPr>
      </p:pic>
      <p:sp>
        <p:nvSpPr>
          <p:cNvPr id="10" name="TextBox 9">
            <a:extLst>
              <a:ext uri="{FF2B5EF4-FFF2-40B4-BE49-F238E27FC236}">
                <a16:creationId xmlns:a16="http://schemas.microsoft.com/office/drawing/2014/main" id="{99F375E1-4B62-E213-1273-DE2B41F56DBA}"/>
              </a:ext>
            </a:extLst>
          </p:cNvPr>
          <p:cNvSpPr txBox="1"/>
          <p:nvPr/>
        </p:nvSpPr>
        <p:spPr>
          <a:xfrm>
            <a:off x="8239125" y="1690688"/>
            <a:ext cx="3600450" cy="2462213"/>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bg1"/>
                </a:solidFill>
              </a:rPr>
              <a:t>Status on number of units</a:t>
            </a:r>
          </a:p>
          <a:p>
            <a:pPr marL="742950" lvl="1" indent="-285750">
              <a:buFont typeface="Arial" panose="020B0604020202020204" pitchFamily="34" charset="0"/>
              <a:buChar char="•"/>
            </a:pPr>
            <a:r>
              <a:rPr lang="en-US" sz="2400" dirty="0">
                <a:solidFill>
                  <a:schemeClr val="bg1"/>
                </a:solidFill>
              </a:rPr>
              <a:t>Market </a:t>
            </a:r>
          </a:p>
          <a:p>
            <a:pPr marL="742950" lvl="1" indent="-285750">
              <a:buFont typeface="Arial" panose="020B0604020202020204" pitchFamily="34" charset="0"/>
              <a:buChar char="•"/>
            </a:pPr>
            <a:r>
              <a:rPr lang="en-US" sz="2400" dirty="0">
                <a:solidFill>
                  <a:schemeClr val="bg1"/>
                </a:solidFill>
              </a:rPr>
              <a:t>Affordable</a:t>
            </a:r>
          </a:p>
          <a:p>
            <a:pPr marL="285750" indent="-285750">
              <a:spcBef>
                <a:spcPts val="1200"/>
              </a:spcBef>
              <a:buFont typeface="Arial" panose="020B0604020202020204" pitchFamily="34" charset="0"/>
              <a:buChar char="•"/>
            </a:pPr>
            <a:r>
              <a:rPr lang="en-US" sz="2400" dirty="0">
                <a:solidFill>
                  <a:schemeClr val="bg1"/>
                </a:solidFill>
              </a:rPr>
              <a:t>Activity and status on all programs and goals</a:t>
            </a:r>
          </a:p>
        </p:txBody>
      </p:sp>
    </p:spTree>
    <p:extLst>
      <p:ext uri="{BB962C8B-B14F-4D97-AF65-F5344CB8AC3E}">
        <p14:creationId xmlns:p14="http://schemas.microsoft.com/office/powerpoint/2010/main" val="1293842658"/>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5FDD-8103-6F92-011F-EADE2526D17C}"/>
              </a:ext>
            </a:extLst>
          </p:cNvPr>
          <p:cNvSpPr>
            <a:spLocks noGrp="1"/>
          </p:cNvSpPr>
          <p:nvPr>
            <p:ph type="title"/>
          </p:nvPr>
        </p:nvSpPr>
        <p:spPr/>
        <p:txBody>
          <a:bodyPr/>
          <a:lstStyle/>
          <a:p>
            <a:r>
              <a:rPr lang="en-US" dirty="0"/>
              <a:t>In the works </a:t>
            </a:r>
          </a:p>
        </p:txBody>
      </p:sp>
      <p:sp>
        <p:nvSpPr>
          <p:cNvPr id="3" name="Content Placeholder 2">
            <a:extLst>
              <a:ext uri="{FF2B5EF4-FFF2-40B4-BE49-F238E27FC236}">
                <a16:creationId xmlns:a16="http://schemas.microsoft.com/office/drawing/2014/main" id="{D45A6267-A7A3-D551-C134-12B3794112D2}"/>
              </a:ext>
            </a:extLst>
          </p:cNvPr>
          <p:cNvSpPr>
            <a:spLocks noGrp="1"/>
          </p:cNvSpPr>
          <p:nvPr>
            <p:ph idx="1"/>
          </p:nvPr>
        </p:nvSpPr>
        <p:spPr/>
        <p:txBody>
          <a:bodyPr/>
          <a:lstStyle/>
          <a:p>
            <a:pPr>
              <a:spcBef>
                <a:spcPts val="1200"/>
              </a:spcBef>
            </a:pPr>
            <a:r>
              <a:rPr lang="en-US" dirty="0"/>
              <a:t>ADU permit fee calculator</a:t>
            </a:r>
          </a:p>
          <a:p>
            <a:pPr>
              <a:spcBef>
                <a:spcPts val="1200"/>
              </a:spcBef>
            </a:pPr>
            <a:r>
              <a:rPr lang="en-US" dirty="0"/>
              <a:t>Pre-approved ADU plan program </a:t>
            </a:r>
          </a:p>
          <a:p>
            <a:pPr>
              <a:spcBef>
                <a:spcPts val="1200"/>
              </a:spcBef>
            </a:pPr>
            <a:r>
              <a:rPr lang="en-US" dirty="0"/>
              <a:t>Residential Parking Requirements Amendment</a:t>
            </a:r>
          </a:p>
          <a:p>
            <a:pPr>
              <a:spcBef>
                <a:spcPts val="1200"/>
              </a:spcBef>
            </a:pPr>
            <a:r>
              <a:rPr lang="en-US" dirty="0"/>
              <a:t>General Plan Land Use Element Update</a:t>
            </a:r>
          </a:p>
          <a:p>
            <a:pPr>
              <a:spcBef>
                <a:spcPts val="1200"/>
              </a:spcBef>
            </a:pPr>
            <a:r>
              <a:rPr lang="en-US" dirty="0"/>
              <a:t>Smoky Hollow Live/Work Amendment</a:t>
            </a:r>
          </a:p>
        </p:txBody>
      </p:sp>
      <p:sp>
        <p:nvSpPr>
          <p:cNvPr id="4" name="Date Placeholder 3">
            <a:extLst>
              <a:ext uri="{FF2B5EF4-FFF2-40B4-BE49-F238E27FC236}">
                <a16:creationId xmlns:a16="http://schemas.microsoft.com/office/drawing/2014/main" id="{4EDBC868-02C9-0E97-18BE-B67E8050E401}"/>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1248A910-0978-18E5-B4D1-661FE5651C11}"/>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DAECA39A-D503-9C7C-2A27-63CEA5220025}"/>
              </a:ext>
            </a:extLst>
          </p:cNvPr>
          <p:cNvSpPr>
            <a:spLocks noGrp="1"/>
          </p:cNvSpPr>
          <p:nvPr>
            <p:ph type="sldNum" sz="quarter" idx="12"/>
          </p:nvPr>
        </p:nvSpPr>
        <p:spPr/>
        <p:txBody>
          <a:bodyPr/>
          <a:lstStyle/>
          <a:p>
            <a:fld id="{42EC80E1-E6CF-41B1-A27E-1B1B6C718300}" type="slidenum">
              <a:rPr lang="en-US" smtClean="0"/>
              <a:t>21</a:t>
            </a:fld>
            <a:endParaRPr lang="en-US" dirty="0"/>
          </a:p>
        </p:txBody>
      </p:sp>
    </p:spTree>
    <p:extLst>
      <p:ext uri="{BB962C8B-B14F-4D97-AF65-F5344CB8AC3E}">
        <p14:creationId xmlns:p14="http://schemas.microsoft.com/office/powerpoint/2010/main" val="324524148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B546B-569F-8B17-420D-0F8F04055645}"/>
              </a:ext>
            </a:extLst>
          </p:cNvPr>
          <p:cNvSpPr>
            <a:spLocks noGrp="1"/>
          </p:cNvSpPr>
          <p:nvPr>
            <p:ph type="title"/>
          </p:nvPr>
        </p:nvSpPr>
        <p:spPr/>
        <p:txBody>
          <a:bodyPr/>
          <a:lstStyle/>
          <a:p>
            <a:r>
              <a:rPr lang="en-US" dirty="0"/>
              <a:t>Questions and Comments</a:t>
            </a:r>
          </a:p>
        </p:txBody>
      </p:sp>
      <p:sp>
        <p:nvSpPr>
          <p:cNvPr id="3" name="Content Placeholder 2">
            <a:extLst>
              <a:ext uri="{FF2B5EF4-FFF2-40B4-BE49-F238E27FC236}">
                <a16:creationId xmlns:a16="http://schemas.microsoft.com/office/drawing/2014/main" id="{F91AA195-F12A-5EE2-FD24-E46EDB3EBCE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0B43479-92BB-403B-A559-2D39C7D9FA7C}"/>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99A49F48-F09F-1AD6-5CE8-10778CFC1C2F}"/>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C8D81D9F-52C0-E4D9-BCF1-85F688C1BA2B}"/>
              </a:ext>
            </a:extLst>
          </p:cNvPr>
          <p:cNvSpPr>
            <a:spLocks noGrp="1"/>
          </p:cNvSpPr>
          <p:nvPr>
            <p:ph type="sldNum" sz="quarter" idx="12"/>
          </p:nvPr>
        </p:nvSpPr>
        <p:spPr/>
        <p:txBody>
          <a:bodyPr/>
          <a:lstStyle/>
          <a:p>
            <a:fld id="{42EC80E1-E6CF-41B1-A27E-1B1B6C718300}" type="slidenum">
              <a:rPr lang="en-US" smtClean="0"/>
              <a:t>22</a:t>
            </a:fld>
            <a:endParaRPr lang="en-US" dirty="0"/>
          </a:p>
        </p:txBody>
      </p:sp>
    </p:spTree>
    <p:extLst>
      <p:ext uri="{BB962C8B-B14F-4D97-AF65-F5344CB8AC3E}">
        <p14:creationId xmlns:p14="http://schemas.microsoft.com/office/powerpoint/2010/main" val="242713574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FF30-8436-1EAA-C8A5-4CD589EFDA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91485E-0C41-14C9-6504-04C46788274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33BD6CF-9A12-15C8-8AC8-63E7576973C9}"/>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5D1457BD-4A01-98F6-D252-91DF6444CAAC}"/>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ED7F3B25-D665-81E6-33A6-DD0218D62996}"/>
              </a:ext>
            </a:extLst>
          </p:cNvPr>
          <p:cNvSpPr>
            <a:spLocks noGrp="1"/>
          </p:cNvSpPr>
          <p:nvPr>
            <p:ph type="sldNum" sz="quarter" idx="12"/>
          </p:nvPr>
        </p:nvSpPr>
        <p:spPr/>
        <p:txBody>
          <a:bodyPr/>
          <a:lstStyle/>
          <a:p>
            <a:fld id="{42EC80E1-E6CF-41B1-A27E-1B1B6C718300}" type="slidenum">
              <a:rPr lang="en-US" smtClean="0"/>
              <a:t>23</a:t>
            </a:fld>
            <a:endParaRPr lang="en-US" dirty="0"/>
          </a:p>
        </p:txBody>
      </p:sp>
    </p:spTree>
    <p:extLst>
      <p:ext uri="{BB962C8B-B14F-4D97-AF65-F5344CB8AC3E}">
        <p14:creationId xmlns:p14="http://schemas.microsoft.com/office/powerpoint/2010/main" val="239336786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4068-DEF0-C2A8-15DE-11C598B9ECBD}"/>
              </a:ext>
            </a:extLst>
          </p:cNvPr>
          <p:cNvSpPr>
            <a:spLocks noGrp="1"/>
          </p:cNvSpPr>
          <p:nvPr>
            <p:ph type="title"/>
          </p:nvPr>
        </p:nvSpPr>
        <p:spPr/>
        <p:txBody>
          <a:bodyPr/>
          <a:lstStyle/>
          <a:p>
            <a:r>
              <a:rPr lang="en-US" dirty="0"/>
              <a:t>Housing Programs</a:t>
            </a:r>
          </a:p>
        </p:txBody>
      </p:sp>
      <p:sp>
        <p:nvSpPr>
          <p:cNvPr id="3" name="Content Placeholder 2">
            <a:extLst>
              <a:ext uri="{FF2B5EF4-FFF2-40B4-BE49-F238E27FC236}">
                <a16:creationId xmlns:a16="http://schemas.microsoft.com/office/drawing/2014/main" id="{4C9EF5AF-7CAD-E694-B793-C894900DF03F}"/>
              </a:ext>
            </a:extLst>
          </p:cNvPr>
          <p:cNvSpPr>
            <a:spLocks noGrp="1"/>
          </p:cNvSpPr>
          <p:nvPr>
            <p:ph idx="1"/>
          </p:nvPr>
        </p:nvSpPr>
        <p:spPr>
          <a:xfrm>
            <a:off x="339437" y="1808595"/>
            <a:ext cx="5411754" cy="4351338"/>
          </a:xfrm>
        </p:spPr>
        <p:txBody>
          <a:bodyPr>
            <a:normAutofit lnSpcReduction="10000"/>
          </a:bodyPr>
          <a:lstStyle/>
          <a:p>
            <a:pPr marL="514350" indent="-514350">
              <a:buFont typeface="+mj-lt"/>
              <a:buAutoNum type="arabicPeriod"/>
            </a:pPr>
            <a:r>
              <a:rPr lang="en-US" dirty="0"/>
              <a:t>Residential Sound Insulation (RSI)</a:t>
            </a:r>
          </a:p>
          <a:p>
            <a:pPr marL="514350" indent="-514350">
              <a:buFont typeface="+mj-lt"/>
              <a:buAutoNum type="arabicPeriod"/>
            </a:pPr>
            <a:r>
              <a:rPr lang="en-US" dirty="0"/>
              <a:t>Code Compliance Inspection Program</a:t>
            </a:r>
          </a:p>
          <a:p>
            <a:pPr marL="514350" indent="-514350">
              <a:buFont typeface="+mj-lt"/>
              <a:buAutoNum type="arabicPeriod"/>
            </a:pPr>
            <a:r>
              <a:rPr lang="en-US" dirty="0"/>
              <a:t>Accessory Dwelling Units (ADU)</a:t>
            </a:r>
          </a:p>
          <a:p>
            <a:pPr marL="514350" indent="-514350">
              <a:buFont typeface="+mj-lt"/>
              <a:buAutoNum type="arabicPeriod"/>
            </a:pPr>
            <a:r>
              <a:rPr lang="en-US" dirty="0"/>
              <a:t>Inclusionary Housing Ordinance and </a:t>
            </a:r>
            <a:r>
              <a:rPr lang="en-US" b="1" dirty="0">
                <a:solidFill>
                  <a:srgbClr val="92D050"/>
                </a:solidFill>
              </a:rPr>
              <a:t>Affordable Housing Strategy</a:t>
            </a:r>
          </a:p>
          <a:p>
            <a:pPr marL="514350" indent="-514350">
              <a:buFont typeface="+mj-lt"/>
              <a:buAutoNum type="arabicPeriod"/>
            </a:pPr>
            <a:r>
              <a:rPr lang="en-US" dirty="0"/>
              <a:t>Urban Lot Split</a:t>
            </a:r>
          </a:p>
        </p:txBody>
      </p:sp>
      <p:sp>
        <p:nvSpPr>
          <p:cNvPr id="4" name="Date Placeholder 3">
            <a:extLst>
              <a:ext uri="{FF2B5EF4-FFF2-40B4-BE49-F238E27FC236}">
                <a16:creationId xmlns:a16="http://schemas.microsoft.com/office/drawing/2014/main" id="{0E570604-90CA-2B0C-498E-01F772EABE1F}"/>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7CA01C9D-105E-E694-B544-53C280AC7F9F}"/>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735CF45D-EEA8-CF25-F87E-ED5BF5D73E0E}"/>
              </a:ext>
            </a:extLst>
          </p:cNvPr>
          <p:cNvSpPr>
            <a:spLocks noGrp="1"/>
          </p:cNvSpPr>
          <p:nvPr>
            <p:ph type="sldNum" sz="quarter" idx="12"/>
          </p:nvPr>
        </p:nvSpPr>
        <p:spPr/>
        <p:txBody>
          <a:bodyPr/>
          <a:lstStyle/>
          <a:p>
            <a:fld id="{42EC80E1-E6CF-41B1-A27E-1B1B6C718300}" type="slidenum">
              <a:rPr lang="en-US" smtClean="0"/>
              <a:t>24</a:t>
            </a:fld>
            <a:endParaRPr lang="en-US" dirty="0"/>
          </a:p>
        </p:txBody>
      </p:sp>
      <p:sp>
        <p:nvSpPr>
          <p:cNvPr id="7" name="Content Placeholder 2">
            <a:extLst>
              <a:ext uri="{FF2B5EF4-FFF2-40B4-BE49-F238E27FC236}">
                <a16:creationId xmlns:a16="http://schemas.microsoft.com/office/drawing/2014/main" id="{E27A271D-5703-2920-10F8-BD9A5BDF4D18}"/>
              </a:ext>
            </a:extLst>
          </p:cNvPr>
          <p:cNvSpPr txBox="1">
            <a:spLocks/>
          </p:cNvSpPr>
          <p:nvPr/>
        </p:nvSpPr>
        <p:spPr>
          <a:xfrm>
            <a:off x="6354147" y="1808595"/>
            <a:ext cx="47679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6"/>
            </a:pPr>
            <a:r>
              <a:rPr lang="en-US" dirty="0"/>
              <a:t>Provision of Adequate Sites</a:t>
            </a:r>
          </a:p>
          <a:p>
            <a:pPr marL="514350" indent="-514350">
              <a:buFont typeface="+mj-lt"/>
              <a:buAutoNum type="arabicPeriod" startAt="6"/>
            </a:pPr>
            <a:r>
              <a:rPr lang="en-US" dirty="0"/>
              <a:t>Monitoring of No Net Loss</a:t>
            </a:r>
          </a:p>
          <a:p>
            <a:pPr marL="514350" indent="-514350">
              <a:buFont typeface="+mj-lt"/>
              <a:buAutoNum type="arabicPeriod" startAt="6"/>
            </a:pPr>
            <a:r>
              <a:rPr lang="en-US" dirty="0"/>
              <a:t>Lot Consolidation</a:t>
            </a:r>
          </a:p>
          <a:p>
            <a:pPr marL="514350" indent="-514350">
              <a:buFont typeface="+mj-lt"/>
              <a:buAutoNum type="arabicPeriod" startAt="6"/>
            </a:pPr>
            <a:r>
              <a:rPr lang="en-US" dirty="0"/>
              <a:t>El Segundo Municipal Code Amendments</a:t>
            </a:r>
          </a:p>
          <a:p>
            <a:pPr marL="514350" indent="-514350">
              <a:buFont typeface="+mj-lt"/>
              <a:buAutoNum type="arabicPeriod" startAt="6"/>
            </a:pPr>
            <a:r>
              <a:rPr lang="en-US" dirty="0"/>
              <a:t>Community Outreach</a:t>
            </a:r>
          </a:p>
          <a:p>
            <a:pPr marL="514350" indent="-514350">
              <a:buFont typeface="+mj-lt"/>
              <a:buAutoNum type="arabicPeriod" startAt="6"/>
            </a:pPr>
            <a:r>
              <a:rPr lang="en-US" dirty="0"/>
              <a:t>Fair Housing</a:t>
            </a:r>
          </a:p>
        </p:txBody>
      </p:sp>
    </p:spTree>
    <p:extLst>
      <p:ext uri="{BB962C8B-B14F-4D97-AF65-F5344CB8AC3E}">
        <p14:creationId xmlns:p14="http://schemas.microsoft.com/office/powerpoint/2010/main" val="197691127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0E9-76A9-DDCE-C1F6-4ACA029FDDF0}"/>
              </a:ext>
            </a:extLst>
          </p:cNvPr>
          <p:cNvSpPr>
            <a:spLocks noGrp="1"/>
          </p:cNvSpPr>
          <p:nvPr>
            <p:ph type="title"/>
          </p:nvPr>
        </p:nvSpPr>
        <p:spPr/>
        <p:txBody>
          <a:bodyPr>
            <a:normAutofit fontScale="90000"/>
          </a:bodyPr>
          <a:lstStyle/>
          <a:p>
            <a:r>
              <a:rPr lang="en-US" sz="4400" b="1" i="0" u="none" strike="noStrike" baseline="0" dirty="0">
                <a:latin typeface="Arial" panose="020B0604020202020204" pitchFamily="34" charset="0"/>
              </a:rPr>
              <a:t>Regional Housin</a:t>
            </a:r>
            <a:r>
              <a:rPr lang="en-US" sz="4400" b="1" dirty="0">
                <a:latin typeface="Arial" panose="020B0604020202020204" pitchFamily="34" charset="0"/>
              </a:rPr>
              <a:t>g Needs Allocation (RHNA) for 2021-2029</a:t>
            </a:r>
            <a:br>
              <a:rPr lang="en-US" sz="4400" dirty="0"/>
            </a:br>
            <a:endParaRPr lang="en-US" dirty="0"/>
          </a:p>
        </p:txBody>
      </p:sp>
      <p:sp>
        <p:nvSpPr>
          <p:cNvPr id="4" name="Date Placeholder 3">
            <a:extLst>
              <a:ext uri="{FF2B5EF4-FFF2-40B4-BE49-F238E27FC236}">
                <a16:creationId xmlns:a16="http://schemas.microsoft.com/office/drawing/2014/main" id="{58C9AF3C-4949-DE97-4694-F0803730DA02}"/>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04520D8B-5B9C-D974-A161-7BD4B52BAB90}"/>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19387F83-3E96-5489-83B9-30571BEB940B}"/>
              </a:ext>
            </a:extLst>
          </p:cNvPr>
          <p:cNvSpPr>
            <a:spLocks noGrp="1"/>
          </p:cNvSpPr>
          <p:nvPr>
            <p:ph type="sldNum" sz="quarter" idx="12"/>
          </p:nvPr>
        </p:nvSpPr>
        <p:spPr/>
        <p:txBody>
          <a:bodyPr/>
          <a:lstStyle/>
          <a:p>
            <a:fld id="{42EC80E1-E6CF-41B1-A27E-1B1B6C718300}" type="slidenum">
              <a:rPr lang="en-US" smtClean="0"/>
              <a:t>3</a:t>
            </a:fld>
            <a:endParaRPr lang="en-US" dirty="0"/>
          </a:p>
        </p:txBody>
      </p:sp>
      <p:graphicFrame>
        <p:nvGraphicFramePr>
          <p:cNvPr id="9" name="Table 8">
            <a:extLst>
              <a:ext uri="{FF2B5EF4-FFF2-40B4-BE49-F238E27FC236}">
                <a16:creationId xmlns:a16="http://schemas.microsoft.com/office/drawing/2014/main" id="{4DEAFE57-98D6-14EB-2AA8-57156AC9BC43}"/>
              </a:ext>
            </a:extLst>
          </p:cNvPr>
          <p:cNvGraphicFramePr>
            <a:graphicFrameLocks noGrp="1"/>
          </p:cNvGraphicFramePr>
          <p:nvPr>
            <p:extLst>
              <p:ext uri="{D42A27DB-BD31-4B8C-83A1-F6EECF244321}">
                <p14:modId xmlns:p14="http://schemas.microsoft.com/office/powerpoint/2010/main" val="242306762"/>
              </p:ext>
            </p:extLst>
          </p:nvPr>
        </p:nvGraphicFramePr>
        <p:xfrm>
          <a:off x="968086" y="1828800"/>
          <a:ext cx="10255828" cy="4308184"/>
        </p:xfrm>
        <a:graphic>
          <a:graphicData uri="http://schemas.openxmlformats.org/drawingml/2006/table">
            <a:tbl>
              <a:tblPr firstRow="1" firstCol="1" lastRow="1" lastCol="1" bandRow="1" bandCol="1">
                <a:tableStyleId>{5C22544A-7EE6-4342-B048-85BDC9FD1C3A}</a:tableStyleId>
              </a:tblPr>
              <a:tblGrid>
                <a:gridCol w="4043163">
                  <a:extLst>
                    <a:ext uri="{9D8B030D-6E8A-4147-A177-3AD203B41FA5}">
                      <a16:colId xmlns:a16="http://schemas.microsoft.com/office/drawing/2014/main" val="71353356"/>
                    </a:ext>
                  </a:extLst>
                </a:gridCol>
                <a:gridCol w="1676433">
                  <a:extLst>
                    <a:ext uri="{9D8B030D-6E8A-4147-A177-3AD203B41FA5}">
                      <a16:colId xmlns:a16="http://schemas.microsoft.com/office/drawing/2014/main" val="1733218290"/>
                    </a:ext>
                  </a:extLst>
                </a:gridCol>
                <a:gridCol w="1577820">
                  <a:extLst>
                    <a:ext uri="{9D8B030D-6E8A-4147-A177-3AD203B41FA5}">
                      <a16:colId xmlns:a16="http://schemas.microsoft.com/office/drawing/2014/main" val="1220655876"/>
                    </a:ext>
                  </a:extLst>
                </a:gridCol>
                <a:gridCol w="1479206">
                  <a:extLst>
                    <a:ext uri="{9D8B030D-6E8A-4147-A177-3AD203B41FA5}">
                      <a16:colId xmlns:a16="http://schemas.microsoft.com/office/drawing/2014/main" val="3421164457"/>
                    </a:ext>
                  </a:extLst>
                </a:gridCol>
                <a:gridCol w="1479206">
                  <a:extLst>
                    <a:ext uri="{9D8B030D-6E8A-4147-A177-3AD203B41FA5}">
                      <a16:colId xmlns:a16="http://schemas.microsoft.com/office/drawing/2014/main" val="1237726128"/>
                    </a:ext>
                  </a:extLst>
                </a:gridCol>
              </a:tblGrid>
              <a:tr h="1020249">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Income Category</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5</a:t>
                      </a:r>
                      <a:r>
                        <a:rPr lang="en-US" sz="2400" baseline="30000" dirty="0">
                          <a:effectLst/>
                          <a:latin typeface="Arial" panose="020B0604020202020204" pitchFamily="34" charset="0"/>
                          <a:cs typeface="Arial" panose="020B0604020202020204" pitchFamily="34" charset="0"/>
                        </a:rPr>
                        <a:t>th</a:t>
                      </a:r>
                      <a:r>
                        <a:rPr lang="en-US" sz="2400" dirty="0">
                          <a:effectLst/>
                          <a:latin typeface="Arial" panose="020B0604020202020204" pitchFamily="34" charset="0"/>
                          <a:cs typeface="Arial" panose="020B0604020202020204" pitchFamily="34" charset="0"/>
                        </a:rPr>
                        <a:t> Cycle Carryover</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a:effectLst/>
                          <a:latin typeface="Arial" panose="020B0604020202020204" pitchFamily="34" charset="0"/>
                          <a:cs typeface="Arial" panose="020B0604020202020204" pitchFamily="34" charset="0"/>
                        </a:rPr>
                        <a:t>6</a:t>
                      </a:r>
                      <a:r>
                        <a:rPr lang="en-US" sz="2400" baseline="30000">
                          <a:effectLst/>
                          <a:latin typeface="Arial" panose="020B0604020202020204" pitchFamily="34" charset="0"/>
                          <a:cs typeface="Arial" panose="020B0604020202020204" pitchFamily="34" charset="0"/>
                        </a:rPr>
                        <a:t>th</a:t>
                      </a:r>
                      <a:r>
                        <a:rPr lang="en-US" sz="2400">
                          <a:effectLst/>
                          <a:latin typeface="Arial" panose="020B0604020202020204" pitchFamily="34" charset="0"/>
                          <a:cs typeface="Arial" panose="020B0604020202020204" pitchFamily="34" charset="0"/>
                        </a:rPr>
                        <a:t> Cycle RHNA</a:t>
                      </a:r>
                      <a:endParaRPr lang="en-US" sz="240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Total </a:t>
                      </a:r>
                    </a:p>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RHNA</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a:effectLst/>
                          <a:latin typeface="Arial" panose="020B0604020202020204" pitchFamily="34" charset="0"/>
                          <a:cs typeface="Arial" panose="020B0604020202020204" pitchFamily="34" charset="0"/>
                        </a:rPr>
                        <a:t>Percent</a:t>
                      </a:r>
                      <a:endParaRPr lang="en-US" sz="240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extLst>
                  <a:ext uri="{0D108BD9-81ED-4DB2-BD59-A6C34878D82A}">
                    <a16:rowId xmlns:a16="http://schemas.microsoft.com/office/drawing/2014/main" val="1501598656"/>
                  </a:ext>
                </a:extLst>
              </a:tr>
              <a:tr h="1074887">
                <a:tc>
                  <a:txBody>
                    <a:bodyPr/>
                    <a:lstStyle/>
                    <a:p>
                      <a:pPr marL="9144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Extremely/Very Low Income</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solidFill>
                            <a:schemeClr val="bg1"/>
                          </a:solidFill>
                          <a:effectLst/>
                          <a:latin typeface="Arial" panose="020B0604020202020204" pitchFamily="34" charset="0"/>
                          <a:cs typeface="Arial" panose="020B0604020202020204" pitchFamily="34" charset="0"/>
                        </a:rPr>
                        <a:t>18</a:t>
                      </a:r>
                      <a:endParaRPr lang="en-US" sz="2400" dirty="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solidFill>
                            <a:schemeClr val="bg1"/>
                          </a:solidFill>
                          <a:effectLst/>
                          <a:latin typeface="Arial" panose="020B0604020202020204" pitchFamily="34" charset="0"/>
                          <a:cs typeface="Arial" panose="020B0604020202020204" pitchFamily="34" charset="0"/>
                        </a:rPr>
                        <a:t>189</a:t>
                      </a:r>
                      <a:endParaRPr lang="en-US" sz="2400" dirty="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solidFill>
                            <a:schemeClr val="bg1"/>
                          </a:solidFill>
                          <a:effectLst/>
                          <a:latin typeface="Arial" panose="020B0604020202020204" pitchFamily="34" charset="0"/>
                          <a:cs typeface="Arial" panose="020B0604020202020204" pitchFamily="34" charset="0"/>
                        </a:rPr>
                        <a:t>207</a:t>
                      </a:r>
                      <a:endParaRPr lang="en-US" sz="2400" dirty="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39.7%</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extLst>
                  <a:ext uri="{0D108BD9-81ED-4DB2-BD59-A6C34878D82A}">
                    <a16:rowId xmlns:a16="http://schemas.microsoft.com/office/drawing/2014/main" val="3331903127"/>
                  </a:ext>
                </a:extLst>
              </a:tr>
              <a:tr h="553262">
                <a:tc>
                  <a:txBody>
                    <a:bodyPr/>
                    <a:lstStyle/>
                    <a:p>
                      <a:pPr marL="9144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Low Income</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a:solidFill>
                            <a:schemeClr val="bg1"/>
                          </a:solidFill>
                          <a:effectLst/>
                          <a:latin typeface="Arial" panose="020B0604020202020204" pitchFamily="34" charset="0"/>
                          <a:cs typeface="Arial" panose="020B0604020202020204" pitchFamily="34" charset="0"/>
                        </a:rPr>
                        <a:t>11</a:t>
                      </a:r>
                      <a:endParaRPr lang="en-US" sz="240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solidFill>
                            <a:schemeClr val="bg1"/>
                          </a:solidFill>
                          <a:effectLst/>
                          <a:latin typeface="Arial" panose="020B0604020202020204" pitchFamily="34" charset="0"/>
                          <a:cs typeface="Arial" panose="020B0604020202020204" pitchFamily="34" charset="0"/>
                        </a:rPr>
                        <a:t>88</a:t>
                      </a:r>
                      <a:endParaRPr lang="en-US" sz="2400" dirty="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solidFill>
                            <a:schemeClr val="bg1"/>
                          </a:solidFill>
                          <a:effectLst/>
                          <a:latin typeface="Arial" panose="020B0604020202020204" pitchFamily="34" charset="0"/>
                          <a:cs typeface="Arial" panose="020B0604020202020204" pitchFamily="34" charset="0"/>
                        </a:rPr>
                        <a:t>99</a:t>
                      </a:r>
                      <a:endParaRPr lang="en-US" sz="2400" dirty="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19.0%</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extLst>
                  <a:ext uri="{0D108BD9-81ED-4DB2-BD59-A6C34878D82A}">
                    <a16:rowId xmlns:a16="http://schemas.microsoft.com/office/drawing/2014/main" val="2525997964"/>
                  </a:ext>
                </a:extLst>
              </a:tr>
              <a:tr h="553262">
                <a:tc>
                  <a:txBody>
                    <a:bodyPr/>
                    <a:lstStyle/>
                    <a:p>
                      <a:pPr marL="91440" marR="0" algn="ctr">
                        <a:lnSpc>
                          <a:spcPct val="107000"/>
                        </a:lnSpc>
                        <a:spcBef>
                          <a:spcPts val="180"/>
                        </a:spcBef>
                        <a:spcAft>
                          <a:spcPts val="0"/>
                        </a:spcAft>
                      </a:pPr>
                      <a:r>
                        <a:rPr lang="en-US" sz="2400">
                          <a:effectLst/>
                          <a:latin typeface="Arial" panose="020B0604020202020204" pitchFamily="34" charset="0"/>
                          <a:cs typeface="Arial" panose="020B0604020202020204" pitchFamily="34" charset="0"/>
                        </a:rPr>
                        <a:t>Moderate Income</a:t>
                      </a:r>
                      <a:endParaRPr lang="en-US" sz="240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a:solidFill>
                            <a:schemeClr val="bg1"/>
                          </a:solidFill>
                          <a:effectLst/>
                          <a:latin typeface="Arial" panose="020B0604020202020204" pitchFamily="34" charset="0"/>
                          <a:cs typeface="Arial" panose="020B0604020202020204" pitchFamily="34" charset="0"/>
                        </a:rPr>
                        <a:t>0</a:t>
                      </a:r>
                      <a:endParaRPr lang="en-US" sz="240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solidFill>
                            <a:schemeClr val="bg1"/>
                          </a:solidFill>
                          <a:effectLst/>
                          <a:latin typeface="Arial" panose="020B0604020202020204" pitchFamily="34" charset="0"/>
                          <a:cs typeface="Arial" panose="020B0604020202020204" pitchFamily="34" charset="0"/>
                        </a:rPr>
                        <a:t>84</a:t>
                      </a:r>
                      <a:endParaRPr lang="en-US" sz="2400" dirty="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solidFill>
                            <a:schemeClr val="bg1"/>
                          </a:solidFill>
                          <a:effectLst/>
                          <a:latin typeface="Arial" panose="020B0604020202020204" pitchFamily="34" charset="0"/>
                          <a:cs typeface="Arial" panose="020B0604020202020204" pitchFamily="34" charset="0"/>
                        </a:rPr>
                        <a:t>84</a:t>
                      </a:r>
                      <a:endParaRPr lang="en-US" sz="2400" dirty="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16.1%</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extLst>
                  <a:ext uri="{0D108BD9-81ED-4DB2-BD59-A6C34878D82A}">
                    <a16:rowId xmlns:a16="http://schemas.microsoft.com/office/drawing/2014/main" val="1652397897"/>
                  </a:ext>
                </a:extLst>
              </a:tr>
              <a:tr h="553262">
                <a:tc>
                  <a:txBody>
                    <a:bodyPr/>
                    <a:lstStyle/>
                    <a:p>
                      <a:pPr marL="91440" marR="0" algn="ctr">
                        <a:lnSpc>
                          <a:spcPct val="107000"/>
                        </a:lnSpc>
                        <a:spcBef>
                          <a:spcPts val="180"/>
                        </a:spcBef>
                        <a:spcAft>
                          <a:spcPts val="0"/>
                        </a:spcAft>
                      </a:pPr>
                      <a:r>
                        <a:rPr lang="en-US" sz="2400">
                          <a:effectLst/>
                          <a:latin typeface="Arial" panose="020B0604020202020204" pitchFamily="34" charset="0"/>
                          <a:cs typeface="Arial" panose="020B0604020202020204" pitchFamily="34" charset="0"/>
                        </a:rPr>
                        <a:t>Above Moderate Income</a:t>
                      </a:r>
                      <a:endParaRPr lang="en-US" sz="240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a:solidFill>
                            <a:schemeClr val="bg1"/>
                          </a:solidFill>
                          <a:effectLst/>
                          <a:latin typeface="Arial" panose="020B0604020202020204" pitchFamily="34" charset="0"/>
                          <a:cs typeface="Arial" panose="020B0604020202020204" pitchFamily="34" charset="0"/>
                        </a:rPr>
                        <a:t>0</a:t>
                      </a:r>
                      <a:endParaRPr lang="en-US" sz="240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a:solidFill>
                            <a:schemeClr val="bg1"/>
                          </a:solidFill>
                          <a:effectLst/>
                          <a:latin typeface="Arial" panose="020B0604020202020204" pitchFamily="34" charset="0"/>
                          <a:cs typeface="Arial" panose="020B0604020202020204" pitchFamily="34" charset="0"/>
                        </a:rPr>
                        <a:t>131</a:t>
                      </a:r>
                      <a:endParaRPr lang="en-US" sz="240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solidFill>
                            <a:schemeClr val="bg1"/>
                          </a:solidFill>
                          <a:effectLst/>
                          <a:latin typeface="Arial" panose="020B0604020202020204" pitchFamily="34" charset="0"/>
                          <a:cs typeface="Arial" panose="020B0604020202020204" pitchFamily="34" charset="0"/>
                        </a:rPr>
                        <a:t>131</a:t>
                      </a:r>
                      <a:endParaRPr lang="en-US" sz="2400" dirty="0">
                        <a:solidFill>
                          <a:schemeClr val="bg1"/>
                        </a:solidFill>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25.1%</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extLst>
                  <a:ext uri="{0D108BD9-81ED-4DB2-BD59-A6C34878D82A}">
                    <a16:rowId xmlns:a16="http://schemas.microsoft.com/office/drawing/2014/main" val="609745211"/>
                  </a:ext>
                </a:extLst>
              </a:tr>
              <a:tr h="553262">
                <a:tc>
                  <a:txBody>
                    <a:bodyPr/>
                    <a:lstStyle/>
                    <a:p>
                      <a:pPr marL="91440" marR="0" algn="ctr">
                        <a:lnSpc>
                          <a:spcPct val="107000"/>
                        </a:lnSpc>
                        <a:spcBef>
                          <a:spcPts val="180"/>
                        </a:spcBef>
                        <a:spcAft>
                          <a:spcPts val="0"/>
                        </a:spcAft>
                      </a:pPr>
                      <a:r>
                        <a:rPr lang="en-US" sz="2400">
                          <a:effectLst/>
                          <a:latin typeface="Arial" panose="020B0604020202020204" pitchFamily="34" charset="0"/>
                          <a:cs typeface="Arial" panose="020B0604020202020204" pitchFamily="34" charset="0"/>
                        </a:rPr>
                        <a:t>Total</a:t>
                      </a:r>
                      <a:endParaRPr lang="en-US" sz="240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a:effectLst/>
                          <a:latin typeface="Arial" panose="020B0604020202020204" pitchFamily="34" charset="0"/>
                          <a:cs typeface="Arial" panose="020B0604020202020204" pitchFamily="34" charset="0"/>
                        </a:rPr>
                        <a:t>29</a:t>
                      </a:r>
                      <a:endParaRPr lang="en-US" sz="240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a:effectLst/>
                          <a:latin typeface="Arial" panose="020B0604020202020204" pitchFamily="34" charset="0"/>
                          <a:cs typeface="Arial" panose="020B0604020202020204" pitchFamily="34" charset="0"/>
                        </a:rPr>
                        <a:t>492</a:t>
                      </a:r>
                      <a:endParaRPr lang="en-US" sz="240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521</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rgbClr val="433398"/>
                    </a:solidFill>
                  </a:tcPr>
                </a:tc>
                <a:tc>
                  <a:txBody>
                    <a:bodyPr/>
                    <a:lstStyle/>
                    <a:p>
                      <a:pPr marL="0" marR="0" algn="ctr">
                        <a:lnSpc>
                          <a:spcPct val="107000"/>
                        </a:lnSpc>
                        <a:spcBef>
                          <a:spcPts val="180"/>
                        </a:spcBef>
                        <a:spcAft>
                          <a:spcPts val="0"/>
                        </a:spcAft>
                      </a:pPr>
                      <a:r>
                        <a:rPr lang="en-US" sz="2400" dirty="0">
                          <a:effectLst/>
                          <a:latin typeface="Arial" panose="020B0604020202020204" pitchFamily="34" charset="0"/>
                          <a:cs typeface="Arial" panose="020B0604020202020204" pitchFamily="34" charset="0"/>
                        </a:rPr>
                        <a:t>100.0%</a:t>
                      </a:r>
                      <a:endParaRPr lang="en-US" sz="2400" dirty="0">
                        <a:effectLst/>
                        <a:latin typeface="Arial" panose="020B0604020202020204" pitchFamily="34" charset="0"/>
                        <a:ea typeface="Garamond" panose="02020404030301010803" pitchFamily="18" charset="0"/>
                        <a:cs typeface="Arial" panose="020B0604020202020204" pitchFamily="34" charset="0"/>
                      </a:endParaRPr>
                    </a:p>
                  </a:txBody>
                  <a:tcPr marL="0" marR="0" marT="0" marB="0" anchor="ctr">
                    <a:solidFill>
                      <a:schemeClr val="accent5"/>
                    </a:solidFill>
                  </a:tcPr>
                </a:tc>
                <a:extLst>
                  <a:ext uri="{0D108BD9-81ED-4DB2-BD59-A6C34878D82A}">
                    <a16:rowId xmlns:a16="http://schemas.microsoft.com/office/drawing/2014/main" val="4147099101"/>
                  </a:ext>
                </a:extLst>
              </a:tr>
            </a:tbl>
          </a:graphicData>
        </a:graphic>
      </p:graphicFrame>
    </p:spTree>
    <p:extLst>
      <p:ext uri="{BB962C8B-B14F-4D97-AF65-F5344CB8AC3E}">
        <p14:creationId xmlns:p14="http://schemas.microsoft.com/office/powerpoint/2010/main" val="50754783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325563"/>
          </a:xfrm>
        </p:spPr>
        <p:txBody>
          <a:bodyPr/>
          <a:lstStyle/>
          <a:p>
            <a:r>
              <a:rPr lang="en-US" dirty="0"/>
              <a:t>Housing Solutions</a:t>
            </a:r>
          </a:p>
        </p:txBody>
      </p:sp>
      <p:sp>
        <p:nvSpPr>
          <p:cNvPr id="5" name="Footer Placeholder 4"/>
          <p:cNvSpPr>
            <a:spLocks noGrp="1"/>
          </p:cNvSpPr>
          <p:nvPr>
            <p:ph type="ftr" sz="quarter" idx="11"/>
          </p:nvPr>
        </p:nvSpPr>
        <p:spPr/>
        <p:txBody>
          <a:bodyPr/>
          <a:lstStyle/>
          <a:p>
            <a:r>
              <a:rPr lang="en-US"/>
              <a:t>City of El Segundo | 350 Main St. El Segundo, CA 90245</a:t>
            </a:r>
          </a:p>
        </p:txBody>
      </p:sp>
      <p:sp>
        <p:nvSpPr>
          <p:cNvPr id="6" name="Slide Number Placeholder 5"/>
          <p:cNvSpPr>
            <a:spLocks noGrp="1"/>
          </p:cNvSpPr>
          <p:nvPr>
            <p:ph type="sldNum" sz="quarter" idx="12"/>
          </p:nvPr>
        </p:nvSpPr>
        <p:spPr/>
        <p:txBody>
          <a:bodyPr/>
          <a:lstStyle/>
          <a:p>
            <a:fld id="{42EC80E1-E6CF-41B1-A27E-1B1B6C718300}" type="slidenum">
              <a:rPr lang="en-US" smtClean="0"/>
              <a:t>4</a:t>
            </a:fld>
            <a:endParaRPr lang="en-US"/>
          </a:p>
        </p:txBody>
      </p:sp>
      <p:sp>
        <p:nvSpPr>
          <p:cNvPr id="4" name="Date Placeholder 3"/>
          <p:cNvSpPr>
            <a:spLocks noGrp="1"/>
          </p:cNvSpPr>
          <p:nvPr>
            <p:ph type="dt" sz="half" idx="10"/>
          </p:nvPr>
        </p:nvSpPr>
        <p:spPr/>
        <p:txBody>
          <a:bodyPr/>
          <a:lstStyle/>
          <a:p>
            <a:fld id="{821C5808-585A-42B5-8CB5-790C635CE00C}" type="datetime1">
              <a:rPr lang="en-US" smtClean="0"/>
              <a:t>10/10/2024</a:t>
            </a:fld>
            <a:endParaRPr lang="en-US" dirty="0"/>
          </a:p>
        </p:txBody>
      </p:sp>
      <p:sp>
        <p:nvSpPr>
          <p:cNvPr id="8" name="Content Placeholder 7">
            <a:extLst>
              <a:ext uri="{FF2B5EF4-FFF2-40B4-BE49-F238E27FC236}">
                <a16:creationId xmlns:a16="http://schemas.microsoft.com/office/drawing/2014/main" id="{16DE3084-BA8D-31EC-99D5-F8FFB426F575}"/>
              </a:ext>
            </a:extLst>
          </p:cNvPr>
          <p:cNvSpPr>
            <a:spLocks noGrp="1"/>
          </p:cNvSpPr>
          <p:nvPr>
            <p:ph idx="1"/>
          </p:nvPr>
        </p:nvSpPr>
        <p:spPr>
          <a:xfrm>
            <a:off x="838200" y="1825625"/>
            <a:ext cx="5086739" cy="4351338"/>
          </a:xfrm>
        </p:spPr>
        <p:txBody>
          <a:bodyPr/>
          <a:lstStyle/>
          <a:p>
            <a:r>
              <a:rPr lang="en-US" dirty="0"/>
              <a:t>Accessory Dwelling Units (ADU)</a:t>
            </a:r>
          </a:p>
          <a:p>
            <a:r>
              <a:rPr lang="en-US" dirty="0"/>
              <a:t>Entitled Projects </a:t>
            </a:r>
          </a:p>
          <a:p>
            <a:r>
              <a:rPr lang="en-US" dirty="0"/>
              <a:t>Sites Inventory/Rezoning</a:t>
            </a:r>
          </a:p>
          <a:p>
            <a:endParaRPr lang="en-US" dirty="0"/>
          </a:p>
        </p:txBody>
      </p:sp>
    </p:spTree>
    <p:extLst>
      <p:ext uri="{BB962C8B-B14F-4D97-AF65-F5344CB8AC3E}">
        <p14:creationId xmlns:p14="http://schemas.microsoft.com/office/powerpoint/2010/main" val="27285693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325563"/>
          </a:xfrm>
        </p:spPr>
        <p:txBody>
          <a:bodyPr/>
          <a:lstStyle/>
          <a:p>
            <a:r>
              <a:rPr lang="en-US" dirty="0"/>
              <a:t>Housing Solutions</a:t>
            </a:r>
          </a:p>
        </p:txBody>
      </p:sp>
      <p:sp>
        <p:nvSpPr>
          <p:cNvPr id="5" name="Footer Placeholder 4"/>
          <p:cNvSpPr>
            <a:spLocks noGrp="1"/>
          </p:cNvSpPr>
          <p:nvPr>
            <p:ph type="ftr" sz="quarter" idx="11"/>
          </p:nvPr>
        </p:nvSpPr>
        <p:spPr/>
        <p:txBody>
          <a:bodyPr/>
          <a:lstStyle/>
          <a:p>
            <a:r>
              <a:rPr lang="en-US"/>
              <a:t>City of El Segundo | 350 Main St. El Segundo, CA 90245</a:t>
            </a:r>
          </a:p>
        </p:txBody>
      </p:sp>
      <p:sp>
        <p:nvSpPr>
          <p:cNvPr id="6" name="Slide Number Placeholder 5"/>
          <p:cNvSpPr>
            <a:spLocks noGrp="1"/>
          </p:cNvSpPr>
          <p:nvPr>
            <p:ph type="sldNum" sz="quarter" idx="12"/>
          </p:nvPr>
        </p:nvSpPr>
        <p:spPr/>
        <p:txBody>
          <a:bodyPr/>
          <a:lstStyle/>
          <a:p>
            <a:fld id="{42EC80E1-E6CF-41B1-A27E-1B1B6C718300}" type="slidenum">
              <a:rPr lang="en-US" smtClean="0"/>
              <a:t>5</a:t>
            </a:fld>
            <a:endParaRPr lang="en-US"/>
          </a:p>
        </p:txBody>
      </p:sp>
      <p:sp>
        <p:nvSpPr>
          <p:cNvPr id="4" name="Date Placeholder 3"/>
          <p:cNvSpPr>
            <a:spLocks noGrp="1"/>
          </p:cNvSpPr>
          <p:nvPr>
            <p:ph type="dt" sz="half" idx="10"/>
          </p:nvPr>
        </p:nvSpPr>
        <p:spPr/>
        <p:txBody>
          <a:bodyPr/>
          <a:lstStyle/>
          <a:p>
            <a:fld id="{821C5808-585A-42B5-8CB5-790C635CE00C}" type="datetime1">
              <a:rPr lang="en-US" smtClean="0"/>
              <a:t>10/10/2024</a:t>
            </a:fld>
            <a:endParaRPr lang="en-US" dirty="0"/>
          </a:p>
        </p:txBody>
      </p:sp>
      <p:sp>
        <p:nvSpPr>
          <p:cNvPr id="8" name="Content Placeholder 7">
            <a:extLst>
              <a:ext uri="{FF2B5EF4-FFF2-40B4-BE49-F238E27FC236}">
                <a16:creationId xmlns:a16="http://schemas.microsoft.com/office/drawing/2014/main" id="{16DE3084-BA8D-31EC-99D5-F8FFB426F575}"/>
              </a:ext>
            </a:extLst>
          </p:cNvPr>
          <p:cNvSpPr>
            <a:spLocks noGrp="1"/>
          </p:cNvSpPr>
          <p:nvPr>
            <p:ph idx="1"/>
          </p:nvPr>
        </p:nvSpPr>
        <p:spPr>
          <a:xfrm>
            <a:off x="838200" y="1825625"/>
            <a:ext cx="5086739" cy="4351338"/>
          </a:xfrm>
        </p:spPr>
        <p:txBody>
          <a:bodyPr/>
          <a:lstStyle/>
          <a:p>
            <a:r>
              <a:rPr lang="en-US" b="1" dirty="0"/>
              <a:t>Accessory Dwelling Units (ADU)</a:t>
            </a:r>
          </a:p>
          <a:p>
            <a:r>
              <a:rPr lang="en-US" dirty="0"/>
              <a:t>Entitled Projects </a:t>
            </a:r>
          </a:p>
          <a:p>
            <a:r>
              <a:rPr lang="en-US" dirty="0"/>
              <a:t>Sites Inventory/Rezoning</a:t>
            </a:r>
          </a:p>
          <a:p>
            <a:endParaRPr lang="en-US" dirty="0"/>
          </a:p>
        </p:txBody>
      </p:sp>
      <p:sp>
        <p:nvSpPr>
          <p:cNvPr id="3" name="Content Placeholder 7">
            <a:extLst>
              <a:ext uri="{FF2B5EF4-FFF2-40B4-BE49-F238E27FC236}">
                <a16:creationId xmlns:a16="http://schemas.microsoft.com/office/drawing/2014/main" id="{F1E3D99C-5EB3-CF42-C8B7-D15CDA07DFD3}"/>
              </a:ext>
            </a:extLst>
          </p:cNvPr>
          <p:cNvSpPr txBox="1">
            <a:spLocks/>
          </p:cNvSpPr>
          <p:nvPr/>
        </p:nvSpPr>
        <p:spPr>
          <a:xfrm>
            <a:off x="6096000" y="1816230"/>
            <a:ext cx="50867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2021-2029 – 120 projected</a:t>
            </a:r>
          </a:p>
          <a:p>
            <a:endParaRPr lang="en-US" dirty="0"/>
          </a:p>
          <a:p>
            <a:r>
              <a:rPr lang="en-US" dirty="0"/>
              <a:t>2021 – 19 permits issued</a:t>
            </a:r>
          </a:p>
          <a:p>
            <a:r>
              <a:rPr lang="en-US" dirty="0"/>
              <a:t>2022 – 34 permits issued</a:t>
            </a:r>
          </a:p>
          <a:p>
            <a:r>
              <a:rPr lang="en-US" dirty="0"/>
              <a:t>2023 – 18 permits issued</a:t>
            </a:r>
          </a:p>
          <a:p>
            <a:r>
              <a:rPr lang="en-US" dirty="0"/>
              <a:t>2024 – 14 permits issued</a:t>
            </a:r>
          </a:p>
        </p:txBody>
      </p:sp>
      <p:sp>
        <p:nvSpPr>
          <p:cNvPr id="7" name="TextBox 6">
            <a:extLst>
              <a:ext uri="{FF2B5EF4-FFF2-40B4-BE49-F238E27FC236}">
                <a16:creationId xmlns:a16="http://schemas.microsoft.com/office/drawing/2014/main" id="{1BAC8E7C-CFC5-10B1-652C-8F288CDF7ECD}"/>
              </a:ext>
            </a:extLst>
          </p:cNvPr>
          <p:cNvSpPr txBox="1"/>
          <p:nvPr/>
        </p:nvSpPr>
        <p:spPr>
          <a:xfrm>
            <a:off x="6350000" y="4826000"/>
            <a:ext cx="4511040" cy="523220"/>
          </a:xfrm>
          <a:prstGeom prst="rect">
            <a:avLst/>
          </a:prstGeom>
          <a:noFill/>
        </p:spPr>
        <p:txBody>
          <a:bodyPr wrap="square" rtlCol="0">
            <a:spAutoFit/>
          </a:bodyPr>
          <a:lstStyle/>
          <a:p>
            <a:r>
              <a:rPr lang="en-US" sz="2800" b="1" dirty="0">
                <a:solidFill>
                  <a:schemeClr val="bg1"/>
                </a:solidFill>
              </a:rPr>
              <a:t>Total – 85 permits issued</a:t>
            </a:r>
          </a:p>
        </p:txBody>
      </p:sp>
    </p:spTree>
    <p:extLst>
      <p:ext uri="{BB962C8B-B14F-4D97-AF65-F5344CB8AC3E}">
        <p14:creationId xmlns:p14="http://schemas.microsoft.com/office/powerpoint/2010/main" val="3114552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325563"/>
          </a:xfrm>
        </p:spPr>
        <p:txBody>
          <a:bodyPr/>
          <a:lstStyle/>
          <a:p>
            <a:r>
              <a:rPr lang="en-US" dirty="0"/>
              <a:t>Housing Solutions</a:t>
            </a:r>
          </a:p>
        </p:txBody>
      </p:sp>
      <p:sp>
        <p:nvSpPr>
          <p:cNvPr id="5" name="Footer Placeholder 4"/>
          <p:cNvSpPr>
            <a:spLocks noGrp="1"/>
          </p:cNvSpPr>
          <p:nvPr>
            <p:ph type="ftr" sz="quarter" idx="11"/>
          </p:nvPr>
        </p:nvSpPr>
        <p:spPr/>
        <p:txBody>
          <a:bodyPr/>
          <a:lstStyle/>
          <a:p>
            <a:r>
              <a:rPr lang="en-US"/>
              <a:t>City of El Segundo | 350 Main St. El Segundo, CA 90245</a:t>
            </a:r>
          </a:p>
        </p:txBody>
      </p:sp>
      <p:sp>
        <p:nvSpPr>
          <p:cNvPr id="6" name="Slide Number Placeholder 5"/>
          <p:cNvSpPr>
            <a:spLocks noGrp="1"/>
          </p:cNvSpPr>
          <p:nvPr>
            <p:ph type="sldNum" sz="quarter" idx="12"/>
          </p:nvPr>
        </p:nvSpPr>
        <p:spPr/>
        <p:txBody>
          <a:bodyPr/>
          <a:lstStyle/>
          <a:p>
            <a:fld id="{42EC80E1-E6CF-41B1-A27E-1B1B6C718300}" type="slidenum">
              <a:rPr lang="en-US" smtClean="0"/>
              <a:t>6</a:t>
            </a:fld>
            <a:endParaRPr lang="en-US"/>
          </a:p>
        </p:txBody>
      </p:sp>
      <p:sp>
        <p:nvSpPr>
          <p:cNvPr id="4" name="Date Placeholder 3"/>
          <p:cNvSpPr>
            <a:spLocks noGrp="1"/>
          </p:cNvSpPr>
          <p:nvPr>
            <p:ph type="dt" sz="half" idx="10"/>
          </p:nvPr>
        </p:nvSpPr>
        <p:spPr/>
        <p:txBody>
          <a:bodyPr/>
          <a:lstStyle/>
          <a:p>
            <a:fld id="{821C5808-585A-42B5-8CB5-790C635CE00C}" type="datetime1">
              <a:rPr lang="en-US" smtClean="0"/>
              <a:t>10/10/2024</a:t>
            </a:fld>
            <a:endParaRPr lang="en-US" dirty="0"/>
          </a:p>
        </p:txBody>
      </p:sp>
      <p:sp>
        <p:nvSpPr>
          <p:cNvPr id="8" name="Content Placeholder 7">
            <a:extLst>
              <a:ext uri="{FF2B5EF4-FFF2-40B4-BE49-F238E27FC236}">
                <a16:creationId xmlns:a16="http://schemas.microsoft.com/office/drawing/2014/main" id="{16DE3084-BA8D-31EC-99D5-F8FFB426F575}"/>
              </a:ext>
            </a:extLst>
          </p:cNvPr>
          <p:cNvSpPr>
            <a:spLocks noGrp="1"/>
          </p:cNvSpPr>
          <p:nvPr>
            <p:ph idx="1"/>
          </p:nvPr>
        </p:nvSpPr>
        <p:spPr>
          <a:xfrm>
            <a:off x="838200" y="1825625"/>
            <a:ext cx="5086739" cy="4351338"/>
          </a:xfrm>
        </p:spPr>
        <p:txBody>
          <a:bodyPr/>
          <a:lstStyle/>
          <a:p>
            <a:r>
              <a:rPr lang="en-US" dirty="0"/>
              <a:t>Accessory Dwelling Units (ADU)</a:t>
            </a:r>
          </a:p>
          <a:p>
            <a:r>
              <a:rPr lang="en-US" b="1" dirty="0"/>
              <a:t>Approved Projects </a:t>
            </a:r>
          </a:p>
          <a:p>
            <a:r>
              <a:rPr lang="en-US" dirty="0"/>
              <a:t>Sites Inventory/Rezoning</a:t>
            </a:r>
          </a:p>
          <a:p>
            <a:endParaRPr lang="en-US" dirty="0"/>
          </a:p>
        </p:txBody>
      </p:sp>
      <p:sp>
        <p:nvSpPr>
          <p:cNvPr id="3" name="Content Placeholder 7">
            <a:extLst>
              <a:ext uri="{FF2B5EF4-FFF2-40B4-BE49-F238E27FC236}">
                <a16:creationId xmlns:a16="http://schemas.microsoft.com/office/drawing/2014/main" id="{F1E3D99C-5EB3-CF42-C8B7-D15CDA07DFD3}"/>
              </a:ext>
            </a:extLst>
          </p:cNvPr>
          <p:cNvSpPr txBox="1">
            <a:spLocks/>
          </p:cNvSpPr>
          <p:nvPr/>
        </p:nvSpPr>
        <p:spPr>
          <a:xfrm>
            <a:off x="6096000" y="1816230"/>
            <a:ext cx="508673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Pacific Coast Commons</a:t>
            </a:r>
          </a:p>
          <a:p>
            <a:pPr lvl="1"/>
            <a:r>
              <a:rPr lang="en-US" dirty="0"/>
              <a:t>263 units </a:t>
            </a:r>
          </a:p>
          <a:p>
            <a:pPr lvl="1"/>
            <a:r>
              <a:rPr lang="en-US" dirty="0"/>
              <a:t>(32 affordable) </a:t>
            </a:r>
          </a:p>
          <a:p>
            <a:endParaRPr lang="en-US" dirty="0"/>
          </a:p>
        </p:txBody>
      </p:sp>
    </p:spTree>
    <p:extLst>
      <p:ext uri="{BB962C8B-B14F-4D97-AF65-F5344CB8AC3E}">
        <p14:creationId xmlns:p14="http://schemas.microsoft.com/office/powerpoint/2010/main" val="316188174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City of El Segundo | 350 Main St. El Segundo, CA 90245</a:t>
            </a:r>
          </a:p>
        </p:txBody>
      </p:sp>
      <p:sp>
        <p:nvSpPr>
          <p:cNvPr id="6" name="Slide Number Placeholder 5"/>
          <p:cNvSpPr>
            <a:spLocks noGrp="1"/>
          </p:cNvSpPr>
          <p:nvPr>
            <p:ph type="sldNum" sz="quarter" idx="12"/>
          </p:nvPr>
        </p:nvSpPr>
        <p:spPr/>
        <p:txBody>
          <a:bodyPr/>
          <a:lstStyle/>
          <a:p>
            <a:fld id="{42EC80E1-E6CF-41B1-A27E-1B1B6C718300}" type="slidenum">
              <a:rPr lang="en-US" smtClean="0"/>
              <a:t>7</a:t>
            </a:fld>
            <a:endParaRPr lang="en-US"/>
          </a:p>
        </p:txBody>
      </p:sp>
      <p:sp>
        <p:nvSpPr>
          <p:cNvPr id="4" name="Date Placeholder 3"/>
          <p:cNvSpPr>
            <a:spLocks noGrp="1"/>
          </p:cNvSpPr>
          <p:nvPr>
            <p:ph type="dt" sz="half" idx="10"/>
          </p:nvPr>
        </p:nvSpPr>
        <p:spPr/>
        <p:txBody>
          <a:bodyPr/>
          <a:lstStyle/>
          <a:p>
            <a:fld id="{821C5808-585A-42B5-8CB5-790C635CE00C}" type="datetime1">
              <a:rPr lang="en-US" smtClean="0"/>
              <a:t>10/10/2024</a:t>
            </a:fld>
            <a:endParaRPr lang="en-US" dirty="0"/>
          </a:p>
        </p:txBody>
      </p:sp>
      <p:pic>
        <p:nvPicPr>
          <p:cNvPr id="9" name="Picture 8" descr="A picture containing outdoor, street, city, building&#10;&#10;Description automatically generated">
            <a:extLst>
              <a:ext uri="{FF2B5EF4-FFF2-40B4-BE49-F238E27FC236}">
                <a16:creationId xmlns:a16="http://schemas.microsoft.com/office/drawing/2014/main" id="{17222BF6-CB53-463A-3152-78E6A70E5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368"/>
            <a:ext cx="12192000" cy="6697106"/>
          </a:xfrm>
          <a:prstGeom prst="rect">
            <a:avLst/>
          </a:prstGeom>
        </p:spPr>
      </p:pic>
      <p:sp>
        <p:nvSpPr>
          <p:cNvPr id="7" name="TextBox 6">
            <a:extLst>
              <a:ext uri="{FF2B5EF4-FFF2-40B4-BE49-F238E27FC236}">
                <a16:creationId xmlns:a16="http://schemas.microsoft.com/office/drawing/2014/main" id="{924D929C-DC46-08DE-CAAD-719584C3A83F}"/>
              </a:ext>
            </a:extLst>
          </p:cNvPr>
          <p:cNvSpPr txBox="1"/>
          <p:nvPr/>
        </p:nvSpPr>
        <p:spPr>
          <a:xfrm>
            <a:off x="2275840" y="447040"/>
            <a:ext cx="6553200" cy="646331"/>
          </a:xfrm>
          <a:prstGeom prst="rect">
            <a:avLst/>
          </a:prstGeom>
          <a:noFill/>
        </p:spPr>
        <p:txBody>
          <a:bodyPr wrap="square" rtlCol="0">
            <a:spAutoFit/>
          </a:bodyPr>
          <a:lstStyle/>
          <a:p>
            <a:pPr algn="ctr"/>
            <a:r>
              <a:rPr lang="en-US" sz="3600" dirty="0">
                <a:solidFill>
                  <a:schemeClr val="bg1"/>
                </a:solidFill>
              </a:rPr>
              <a:t>Pacific Coast Commons</a:t>
            </a:r>
          </a:p>
        </p:txBody>
      </p:sp>
    </p:spTree>
    <p:extLst>
      <p:ext uri="{BB962C8B-B14F-4D97-AF65-F5344CB8AC3E}">
        <p14:creationId xmlns:p14="http://schemas.microsoft.com/office/powerpoint/2010/main" val="338402053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325563"/>
          </a:xfrm>
        </p:spPr>
        <p:txBody>
          <a:bodyPr/>
          <a:lstStyle/>
          <a:p>
            <a:r>
              <a:rPr lang="en-US" dirty="0"/>
              <a:t>Housing Solutions</a:t>
            </a:r>
          </a:p>
        </p:txBody>
      </p:sp>
      <p:sp>
        <p:nvSpPr>
          <p:cNvPr id="5" name="Footer Placeholder 4"/>
          <p:cNvSpPr>
            <a:spLocks noGrp="1"/>
          </p:cNvSpPr>
          <p:nvPr>
            <p:ph type="ftr" sz="quarter" idx="11"/>
          </p:nvPr>
        </p:nvSpPr>
        <p:spPr/>
        <p:txBody>
          <a:bodyPr/>
          <a:lstStyle/>
          <a:p>
            <a:r>
              <a:rPr lang="en-US"/>
              <a:t>City of El Segundo | 350 Main St. El Segundo, CA 90245</a:t>
            </a:r>
          </a:p>
        </p:txBody>
      </p:sp>
      <p:sp>
        <p:nvSpPr>
          <p:cNvPr id="6" name="Slide Number Placeholder 5"/>
          <p:cNvSpPr>
            <a:spLocks noGrp="1"/>
          </p:cNvSpPr>
          <p:nvPr>
            <p:ph type="sldNum" sz="quarter" idx="12"/>
          </p:nvPr>
        </p:nvSpPr>
        <p:spPr/>
        <p:txBody>
          <a:bodyPr/>
          <a:lstStyle/>
          <a:p>
            <a:fld id="{42EC80E1-E6CF-41B1-A27E-1B1B6C718300}" type="slidenum">
              <a:rPr lang="en-US" smtClean="0"/>
              <a:t>8</a:t>
            </a:fld>
            <a:endParaRPr lang="en-US"/>
          </a:p>
        </p:txBody>
      </p:sp>
      <p:sp>
        <p:nvSpPr>
          <p:cNvPr id="4" name="Date Placeholder 3"/>
          <p:cNvSpPr>
            <a:spLocks noGrp="1"/>
          </p:cNvSpPr>
          <p:nvPr>
            <p:ph type="dt" sz="half" idx="10"/>
          </p:nvPr>
        </p:nvSpPr>
        <p:spPr/>
        <p:txBody>
          <a:bodyPr/>
          <a:lstStyle/>
          <a:p>
            <a:fld id="{821C5808-585A-42B5-8CB5-790C635CE00C}" type="datetime1">
              <a:rPr lang="en-US" smtClean="0"/>
              <a:t>10/10/2024</a:t>
            </a:fld>
            <a:endParaRPr lang="en-US" dirty="0"/>
          </a:p>
        </p:txBody>
      </p:sp>
      <p:sp>
        <p:nvSpPr>
          <p:cNvPr id="8" name="Content Placeholder 7">
            <a:extLst>
              <a:ext uri="{FF2B5EF4-FFF2-40B4-BE49-F238E27FC236}">
                <a16:creationId xmlns:a16="http://schemas.microsoft.com/office/drawing/2014/main" id="{16DE3084-BA8D-31EC-99D5-F8FFB426F575}"/>
              </a:ext>
            </a:extLst>
          </p:cNvPr>
          <p:cNvSpPr>
            <a:spLocks noGrp="1"/>
          </p:cNvSpPr>
          <p:nvPr>
            <p:ph idx="1"/>
          </p:nvPr>
        </p:nvSpPr>
        <p:spPr>
          <a:xfrm>
            <a:off x="838200" y="1825625"/>
            <a:ext cx="5086739" cy="4351338"/>
          </a:xfrm>
        </p:spPr>
        <p:txBody>
          <a:bodyPr/>
          <a:lstStyle/>
          <a:p>
            <a:r>
              <a:rPr lang="en-US" dirty="0"/>
              <a:t>Accessory Dwelling Units (ADU)</a:t>
            </a:r>
          </a:p>
          <a:p>
            <a:r>
              <a:rPr lang="en-US" dirty="0"/>
              <a:t>Approved Projects </a:t>
            </a:r>
          </a:p>
          <a:p>
            <a:r>
              <a:rPr lang="en-US" b="1" dirty="0"/>
              <a:t>Sites Inventory/Rezoning</a:t>
            </a:r>
          </a:p>
          <a:p>
            <a:endParaRPr lang="en-US" dirty="0"/>
          </a:p>
        </p:txBody>
      </p:sp>
    </p:spTree>
    <p:extLst>
      <p:ext uri="{BB962C8B-B14F-4D97-AF65-F5344CB8AC3E}">
        <p14:creationId xmlns:p14="http://schemas.microsoft.com/office/powerpoint/2010/main" val="361754393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339CC-5072-9448-124C-F8A09A9D24CB}"/>
              </a:ext>
            </a:extLst>
          </p:cNvPr>
          <p:cNvSpPr>
            <a:spLocks noGrp="1"/>
          </p:cNvSpPr>
          <p:nvPr>
            <p:ph type="title"/>
          </p:nvPr>
        </p:nvSpPr>
        <p:spPr/>
        <p:txBody>
          <a:bodyPr/>
          <a:lstStyle/>
          <a:p>
            <a:r>
              <a:rPr lang="en-US" dirty="0"/>
              <a:t>Sites Inventory – Rezoning program</a:t>
            </a:r>
          </a:p>
        </p:txBody>
      </p:sp>
      <p:sp>
        <p:nvSpPr>
          <p:cNvPr id="4" name="Date Placeholder 3">
            <a:extLst>
              <a:ext uri="{FF2B5EF4-FFF2-40B4-BE49-F238E27FC236}">
                <a16:creationId xmlns:a16="http://schemas.microsoft.com/office/drawing/2014/main" id="{593F5F23-C2B7-D881-D637-6BB91E5BCB56}"/>
              </a:ext>
            </a:extLst>
          </p:cNvPr>
          <p:cNvSpPr>
            <a:spLocks noGrp="1"/>
          </p:cNvSpPr>
          <p:nvPr>
            <p:ph type="dt" sz="half" idx="10"/>
          </p:nvPr>
        </p:nvSpPr>
        <p:spPr/>
        <p:txBody>
          <a:bodyPr/>
          <a:lstStyle/>
          <a:p>
            <a:fld id="{D2C25893-C6B2-4F31-9BCC-1E8BCA2C8DF0}" type="datetime1">
              <a:rPr lang="en-US" smtClean="0"/>
              <a:t>10/10/2024</a:t>
            </a:fld>
            <a:endParaRPr lang="en-US" dirty="0"/>
          </a:p>
        </p:txBody>
      </p:sp>
      <p:sp>
        <p:nvSpPr>
          <p:cNvPr id="5" name="Footer Placeholder 4">
            <a:extLst>
              <a:ext uri="{FF2B5EF4-FFF2-40B4-BE49-F238E27FC236}">
                <a16:creationId xmlns:a16="http://schemas.microsoft.com/office/drawing/2014/main" id="{3DD03306-0855-4F90-1BD1-E63C8CDD8F5E}"/>
              </a:ext>
            </a:extLst>
          </p:cNvPr>
          <p:cNvSpPr>
            <a:spLocks noGrp="1"/>
          </p:cNvSpPr>
          <p:nvPr>
            <p:ph type="ftr" sz="quarter" idx="11"/>
          </p:nvPr>
        </p:nvSpPr>
        <p:spPr/>
        <p:txBody>
          <a:bodyPr/>
          <a:lstStyle/>
          <a:p>
            <a:r>
              <a:rPr lang="en-US"/>
              <a:t>City of El Segundo | 350 Main St. El Segundo, CA 90245</a:t>
            </a:r>
            <a:endParaRPr lang="en-US" dirty="0"/>
          </a:p>
        </p:txBody>
      </p:sp>
      <p:sp>
        <p:nvSpPr>
          <p:cNvPr id="6" name="Slide Number Placeholder 5">
            <a:extLst>
              <a:ext uri="{FF2B5EF4-FFF2-40B4-BE49-F238E27FC236}">
                <a16:creationId xmlns:a16="http://schemas.microsoft.com/office/drawing/2014/main" id="{516F2CAD-2E4F-7E30-4123-084CC6BC2937}"/>
              </a:ext>
            </a:extLst>
          </p:cNvPr>
          <p:cNvSpPr>
            <a:spLocks noGrp="1"/>
          </p:cNvSpPr>
          <p:nvPr>
            <p:ph type="sldNum" sz="quarter" idx="12"/>
          </p:nvPr>
        </p:nvSpPr>
        <p:spPr/>
        <p:txBody>
          <a:bodyPr/>
          <a:lstStyle/>
          <a:p>
            <a:fld id="{42EC80E1-E6CF-41B1-A27E-1B1B6C718300}" type="slidenum">
              <a:rPr lang="en-US" smtClean="0"/>
              <a:t>9</a:t>
            </a:fld>
            <a:endParaRPr lang="en-US" dirty="0"/>
          </a:p>
        </p:txBody>
      </p:sp>
      <p:sp>
        <p:nvSpPr>
          <p:cNvPr id="3" name="TextBox 2">
            <a:extLst>
              <a:ext uri="{FF2B5EF4-FFF2-40B4-BE49-F238E27FC236}">
                <a16:creationId xmlns:a16="http://schemas.microsoft.com/office/drawing/2014/main" id="{D5CCBAA7-D9A8-7DAE-FC2B-65EB1E230349}"/>
              </a:ext>
            </a:extLst>
          </p:cNvPr>
          <p:cNvSpPr txBox="1"/>
          <p:nvPr/>
        </p:nvSpPr>
        <p:spPr>
          <a:xfrm>
            <a:off x="3732245" y="3044279"/>
            <a:ext cx="4599992" cy="1015663"/>
          </a:xfrm>
          <a:prstGeom prst="rect">
            <a:avLst/>
          </a:prstGeom>
          <a:solidFill>
            <a:srgbClr val="0070C0"/>
          </a:solidFill>
        </p:spPr>
        <p:txBody>
          <a:bodyPr wrap="square" rtlCol="0">
            <a:spAutoFit/>
          </a:bodyPr>
          <a:lstStyle/>
          <a:p>
            <a:pPr algn="ctr"/>
            <a:r>
              <a:rPr lang="en-US" sz="6000" dirty="0">
                <a:solidFill>
                  <a:schemeClr val="bg1">
                    <a:lumMod val="95000"/>
                  </a:schemeClr>
                </a:solidFill>
                <a:latin typeface="Abadi" panose="020B0604020104020204" pitchFamily="34" charset="0"/>
              </a:rPr>
              <a:t>COMPLETED!</a:t>
            </a:r>
          </a:p>
        </p:txBody>
      </p:sp>
    </p:spTree>
    <p:extLst>
      <p:ext uri="{BB962C8B-B14F-4D97-AF65-F5344CB8AC3E}">
        <p14:creationId xmlns:p14="http://schemas.microsoft.com/office/powerpoint/2010/main" val="3418315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6" presetClass="emph" presetSubtype="0" repeatCount="2000" fill="hold" grpId="1" nodeType="after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8547</TotalTime>
  <Words>3470</Words>
  <Application>Microsoft Office PowerPoint</Application>
  <PresentationFormat>Widescreen</PresentationFormat>
  <Paragraphs>411</Paragraphs>
  <Slides>24</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Abadi</vt:lpstr>
      <vt:lpstr>Arial</vt:lpstr>
      <vt:lpstr>Calibri</vt:lpstr>
      <vt:lpstr>Calibri Light</vt:lpstr>
      <vt:lpstr>Cambria</vt:lpstr>
      <vt:lpstr>Office Theme</vt:lpstr>
      <vt:lpstr>Custom Design</vt:lpstr>
      <vt:lpstr>Annual Housing Community Meeting</vt:lpstr>
      <vt:lpstr>What is the Housing Element?</vt:lpstr>
      <vt:lpstr>Regional Housing Needs Allocation (RHNA) for 2021-2029 </vt:lpstr>
      <vt:lpstr>Housing Solutions</vt:lpstr>
      <vt:lpstr>Housing Solutions</vt:lpstr>
      <vt:lpstr>Housing Solutions</vt:lpstr>
      <vt:lpstr>PowerPoint Presentation</vt:lpstr>
      <vt:lpstr>Housing Solutions</vt:lpstr>
      <vt:lpstr>Sites Inventory – Rezoning program</vt:lpstr>
      <vt:lpstr>Program No. 6 - Rezoning  (Mixed-Use Overlay)</vt:lpstr>
      <vt:lpstr>PowerPoint Presentation</vt:lpstr>
      <vt:lpstr>Program No. 6 - Rezoning  (Housing Overlay)</vt:lpstr>
      <vt:lpstr>Program No. 6 - Rezoning  (Downtown Specific Plan)</vt:lpstr>
      <vt:lpstr>Housing Programs</vt:lpstr>
      <vt:lpstr>Housing Programs/Plan</vt:lpstr>
      <vt:lpstr>Housing Programs/Plan</vt:lpstr>
      <vt:lpstr>Housing Programs/Plan</vt:lpstr>
      <vt:lpstr>City Website and Resources</vt:lpstr>
      <vt:lpstr>City Website and Resources</vt:lpstr>
      <vt:lpstr>Annual Progress Report</vt:lpstr>
      <vt:lpstr>In the works </vt:lpstr>
      <vt:lpstr>Questions and Comments</vt:lpstr>
      <vt:lpstr>PowerPoint Presentation</vt:lpstr>
      <vt:lpstr>Housing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Bergevin;Barbara Voss</dc:creator>
  <cp:lastModifiedBy>Samaras, Paul</cp:lastModifiedBy>
  <cp:revision>126</cp:revision>
  <cp:lastPrinted>2023-12-14T19:09:09Z</cp:lastPrinted>
  <dcterms:created xsi:type="dcterms:W3CDTF">2020-08-04T18:14:21Z</dcterms:created>
  <dcterms:modified xsi:type="dcterms:W3CDTF">2024-10-10T22:19:58Z</dcterms:modified>
</cp:coreProperties>
</file>